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4" r:id="rId3"/>
    <p:sldMasterId id="2147483704" r:id="rId4"/>
    <p:sldMasterId id="2147483710" r:id="rId5"/>
    <p:sldMasterId id="2147483712" r:id="rId6"/>
    <p:sldMasterId id="2147483801" r:id="rId7"/>
    <p:sldMasterId id="2147483814" r:id="rId8"/>
    <p:sldMasterId id="2147483828" r:id="rId9"/>
    <p:sldMasterId id="2147483830" r:id="rId10"/>
    <p:sldMasterId id="2147483833" r:id="rId11"/>
    <p:sldMasterId id="2147483835" r:id="rId12"/>
    <p:sldMasterId id="2147483838" r:id="rId13"/>
    <p:sldMasterId id="2147483840" r:id="rId14"/>
    <p:sldMasterId id="2147483849" r:id="rId15"/>
    <p:sldMasterId id="2147483855" r:id="rId16"/>
    <p:sldMasterId id="2147483863" r:id="rId17"/>
    <p:sldMasterId id="2147483870" r:id="rId18"/>
    <p:sldMasterId id="2147483897" r:id="rId19"/>
    <p:sldMasterId id="2147483900" r:id="rId20"/>
  </p:sldMasterIdLst>
  <p:notesMasterIdLst>
    <p:notesMasterId r:id="rId44"/>
  </p:notesMasterIdLst>
  <p:handoutMasterIdLst>
    <p:handoutMasterId r:id="rId45"/>
  </p:handoutMasterIdLst>
  <p:sldIdLst>
    <p:sldId id="391" r:id="rId21"/>
    <p:sldId id="405" r:id="rId22"/>
    <p:sldId id="392" r:id="rId23"/>
    <p:sldId id="406" r:id="rId24"/>
    <p:sldId id="395" r:id="rId25"/>
    <p:sldId id="393" r:id="rId26"/>
    <p:sldId id="394" r:id="rId27"/>
    <p:sldId id="397" r:id="rId28"/>
    <p:sldId id="408" r:id="rId29"/>
    <p:sldId id="409" r:id="rId30"/>
    <p:sldId id="400" r:id="rId31"/>
    <p:sldId id="410" r:id="rId32"/>
    <p:sldId id="411" r:id="rId33"/>
    <p:sldId id="399" r:id="rId34"/>
    <p:sldId id="398" r:id="rId35"/>
    <p:sldId id="401" r:id="rId36"/>
    <p:sldId id="413" r:id="rId37"/>
    <p:sldId id="402" r:id="rId38"/>
    <p:sldId id="403" r:id="rId39"/>
    <p:sldId id="404" r:id="rId40"/>
    <p:sldId id="414" r:id="rId41"/>
    <p:sldId id="407" r:id="rId42"/>
    <p:sldId id="412"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56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FBA00"/>
    <a:srgbClr val="CCCCCC"/>
    <a:srgbClr val="FF9900"/>
    <a:srgbClr val="00D25F"/>
    <a:srgbClr val="0000FF"/>
    <a:srgbClr val="333333"/>
    <a:srgbClr val="D67F00"/>
    <a:srgbClr val="DAAC04"/>
    <a:srgbClr val="4A4C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62" autoAdjust="0"/>
    <p:restoredTop sz="96433" autoAdjust="0"/>
  </p:normalViewPr>
  <p:slideViewPr>
    <p:cSldViewPr snapToGrid="0" snapToObjects="1" showGuides="1">
      <p:cViewPr varScale="1">
        <p:scale>
          <a:sx n="115" d="100"/>
          <a:sy n="115" d="100"/>
        </p:scale>
        <p:origin x="1326" y="108"/>
      </p:cViewPr>
      <p:guideLst>
        <p:guide orient="horz" pos="696"/>
        <p:guide pos="5634"/>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577D5-8A15-4100-ADB9-47C0E76C9A15}" type="doc">
      <dgm:prSet loTypeId="urn:microsoft.com/office/officeart/2005/8/layout/chevron1" loCatId="process" qsTypeId="urn:microsoft.com/office/officeart/2005/8/quickstyle/simple1" qsCatId="simple" csTypeId="urn:microsoft.com/office/officeart/2005/8/colors/accent1_2" csCatId="accent1" phldr="1"/>
      <dgm:spPr/>
    </dgm:pt>
    <dgm:pt modelId="{439E9720-8A9D-4A17-8107-F9DC907E406C}">
      <dgm:prSet phldrT="[Text]" custT="1"/>
      <dgm:spPr>
        <a:xfrm>
          <a:off x="0" y="1923279"/>
          <a:ext cx="1853050" cy="741220"/>
        </a:xfrm>
        <a:prstGeom prst="chevron">
          <a:avLst/>
        </a:prstGeom>
        <a:solidFill>
          <a:srgbClr val="FFD966"/>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smtClean="0">
              <a:solidFill>
                <a:sysClr val="windowText" lastClr="000000"/>
              </a:solidFill>
              <a:latin typeface="Calibri" panose="020F0502020204030204"/>
              <a:ea typeface="+mn-ea"/>
              <a:cs typeface="+mn-cs"/>
            </a:rPr>
            <a:t>College </a:t>
          </a:r>
          <a:br>
            <a:rPr lang="en-US" sz="1800" b="1" dirty="0" smtClean="0">
              <a:solidFill>
                <a:sysClr val="windowText" lastClr="000000"/>
              </a:solidFill>
              <a:latin typeface="Calibri" panose="020F0502020204030204"/>
              <a:ea typeface="+mn-ea"/>
              <a:cs typeface="+mn-cs"/>
            </a:rPr>
          </a:br>
          <a:r>
            <a:rPr lang="en-US" sz="1800" b="1" dirty="0" smtClean="0">
              <a:solidFill>
                <a:sysClr val="windowText" lastClr="000000"/>
              </a:solidFill>
              <a:latin typeface="Calibri" panose="020F0502020204030204"/>
              <a:ea typeface="+mn-ea"/>
              <a:cs typeface="+mn-cs"/>
            </a:rPr>
            <a:t>(4 years)</a:t>
          </a:r>
          <a:endParaRPr lang="en-US" sz="1800" b="1" dirty="0">
            <a:solidFill>
              <a:sysClr val="windowText" lastClr="000000"/>
            </a:solidFill>
            <a:latin typeface="Calibri" panose="020F0502020204030204"/>
            <a:ea typeface="+mn-ea"/>
            <a:cs typeface="+mn-cs"/>
          </a:endParaRPr>
        </a:p>
      </dgm:t>
    </dgm:pt>
    <dgm:pt modelId="{97238F04-A962-42B9-9382-EEB2B142B64D}" type="parTrans" cxnId="{CC6557C3-376B-4B07-A13B-C44D7B5EFF17}">
      <dgm:prSet/>
      <dgm:spPr/>
      <dgm:t>
        <a:bodyPr/>
        <a:lstStyle/>
        <a:p>
          <a:endParaRPr lang="en-US" sz="1400"/>
        </a:p>
      </dgm:t>
    </dgm:pt>
    <dgm:pt modelId="{3E3DF9AC-D986-41C0-B450-3030F3339432}" type="sibTrans" cxnId="{CC6557C3-376B-4B07-A13B-C44D7B5EFF17}">
      <dgm:prSet/>
      <dgm:spPr/>
      <dgm:t>
        <a:bodyPr/>
        <a:lstStyle/>
        <a:p>
          <a:endParaRPr lang="en-US" sz="1400"/>
        </a:p>
      </dgm:t>
    </dgm:pt>
    <dgm:pt modelId="{6BC04AA5-154B-45F4-A405-27FB2F1BFCF1}">
      <dgm:prSet phldrT="[Text]" custT="1"/>
      <dgm:spPr>
        <a:xfrm>
          <a:off x="1668937" y="1901280"/>
          <a:ext cx="1853050" cy="741220"/>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smtClean="0">
              <a:solidFill>
                <a:sysClr val="windowText" lastClr="000000"/>
              </a:solidFill>
              <a:latin typeface="Calibri" panose="020F0502020204030204"/>
              <a:ea typeface="+mn-ea"/>
              <a:cs typeface="+mn-cs"/>
            </a:rPr>
            <a:t>Medical School </a:t>
          </a:r>
          <a:br>
            <a:rPr lang="en-US" sz="1800" b="1" dirty="0" smtClean="0">
              <a:solidFill>
                <a:sysClr val="windowText" lastClr="000000"/>
              </a:solidFill>
              <a:latin typeface="Calibri" panose="020F0502020204030204"/>
              <a:ea typeface="+mn-ea"/>
              <a:cs typeface="+mn-cs"/>
            </a:rPr>
          </a:br>
          <a:r>
            <a:rPr lang="en-US" sz="1800" b="1" dirty="0" smtClean="0">
              <a:solidFill>
                <a:sysClr val="windowText" lastClr="000000"/>
              </a:solidFill>
              <a:latin typeface="Calibri" panose="020F0502020204030204"/>
              <a:ea typeface="+mn-ea"/>
              <a:cs typeface="+mn-cs"/>
            </a:rPr>
            <a:t>(4 years)</a:t>
          </a:r>
          <a:endParaRPr lang="en-US" sz="1800" b="1" dirty="0">
            <a:solidFill>
              <a:sysClr val="windowText" lastClr="000000"/>
            </a:solidFill>
            <a:latin typeface="Calibri" panose="020F0502020204030204"/>
            <a:ea typeface="+mn-ea"/>
            <a:cs typeface="+mn-cs"/>
          </a:endParaRPr>
        </a:p>
      </dgm:t>
    </dgm:pt>
    <dgm:pt modelId="{227103E5-0CC0-4534-A91F-A21692FD8B1B}" type="parTrans" cxnId="{95007A22-22A8-4A77-82D0-6E21165B2F2C}">
      <dgm:prSet/>
      <dgm:spPr/>
      <dgm:t>
        <a:bodyPr/>
        <a:lstStyle/>
        <a:p>
          <a:endParaRPr lang="en-US" sz="1400"/>
        </a:p>
      </dgm:t>
    </dgm:pt>
    <dgm:pt modelId="{75F83384-C64E-49FF-BBC2-2DB6F539A8CA}" type="sibTrans" cxnId="{95007A22-22A8-4A77-82D0-6E21165B2F2C}">
      <dgm:prSet/>
      <dgm:spPr/>
      <dgm:t>
        <a:bodyPr/>
        <a:lstStyle/>
        <a:p>
          <a:endParaRPr lang="en-US" sz="1400"/>
        </a:p>
      </dgm:t>
    </dgm:pt>
    <dgm:pt modelId="{FF780CB9-BB17-4F1C-AD20-C73119805ED3}">
      <dgm:prSet phldrT="[Text]" custT="1"/>
      <dgm:spPr>
        <a:xfrm>
          <a:off x="3336682" y="1901280"/>
          <a:ext cx="1853050" cy="741220"/>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smtClean="0">
              <a:solidFill>
                <a:sysClr val="windowText" lastClr="000000"/>
              </a:solidFill>
              <a:latin typeface="Calibri" panose="020F0502020204030204"/>
              <a:ea typeface="+mn-ea"/>
              <a:cs typeface="+mn-cs"/>
            </a:rPr>
            <a:t>Residency</a:t>
          </a:r>
          <a:r>
            <a:rPr lang="en-US" sz="1400" b="1" dirty="0" smtClean="0">
              <a:solidFill>
                <a:sysClr val="windowText" lastClr="000000"/>
              </a:solidFill>
              <a:latin typeface="Calibri" panose="020F0502020204030204"/>
              <a:ea typeface="+mn-ea"/>
              <a:cs typeface="+mn-cs"/>
            </a:rPr>
            <a:t> </a:t>
          </a:r>
          <a:r>
            <a:rPr lang="en-US" sz="1800" b="1" dirty="0" smtClean="0">
              <a:solidFill>
                <a:sysClr val="windowText" lastClr="000000"/>
              </a:solidFill>
              <a:latin typeface="Calibri" panose="020F0502020204030204"/>
              <a:ea typeface="+mn-ea"/>
              <a:cs typeface="+mn-cs"/>
            </a:rPr>
            <a:t/>
          </a:r>
          <a:br>
            <a:rPr lang="en-US" sz="1800" b="1" dirty="0" smtClean="0">
              <a:solidFill>
                <a:sysClr val="windowText" lastClr="000000"/>
              </a:solidFill>
              <a:latin typeface="Calibri" panose="020F0502020204030204"/>
              <a:ea typeface="+mn-ea"/>
              <a:cs typeface="+mn-cs"/>
            </a:rPr>
          </a:br>
          <a:r>
            <a:rPr lang="en-US" sz="1800" b="1" dirty="0" smtClean="0">
              <a:solidFill>
                <a:sysClr val="windowText" lastClr="000000"/>
              </a:solidFill>
              <a:latin typeface="Calibri" panose="020F0502020204030204"/>
              <a:ea typeface="+mn-ea"/>
              <a:cs typeface="+mn-cs"/>
            </a:rPr>
            <a:t>(3-7 yrs)</a:t>
          </a:r>
          <a:endParaRPr lang="en-US" sz="1800" b="1" dirty="0">
            <a:solidFill>
              <a:sysClr val="windowText" lastClr="000000"/>
            </a:solidFill>
            <a:latin typeface="Calibri" panose="020F0502020204030204"/>
            <a:ea typeface="+mn-ea"/>
            <a:cs typeface="+mn-cs"/>
          </a:endParaRPr>
        </a:p>
      </dgm:t>
    </dgm:pt>
    <dgm:pt modelId="{D65CDEB6-BBB9-4679-99E5-62B39992AB20}" type="parTrans" cxnId="{472E0CB5-8B5A-41C3-8FF3-7913C92CAE4D}">
      <dgm:prSet/>
      <dgm:spPr/>
      <dgm:t>
        <a:bodyPr/>
        <a:lstStyle/>
        <a:p>
          <a:endParaRPr lang="en-US" sz="1400"/>
        </a:p>
      </dgm:t>
    </dgm:pt>
    <dgm:pt modelId="{B2EC36CF-4BC0-4C0D-8D6D-2079010C665A}" type="sibTrans" cxnId="{472E0CB5-8B5A-41C3-8FF3-7913C92CAE4D}">
      <dgm:prSet/>
      <dgm:spPr/>
      <dgm:t>
        <a:bodyPr/>
        <a:lstStyle/>
        <a:p>
          <a:endParaRPr lang="en-US" sz="1400"/>
        </a:p>
      </dgm:t>
    </dgm:pt>
    <dgm:pt modelId="{67016A99-FFF0-4CE7-8BA7-AC0975C96CA0}">
      <dgm:prSet phldrT="[Text]" custT="1"/>
      <dgm:spPr>
        <a:xfrm>
          <a:off x="5004427" y="1901280"/>
          <a:ext cx="2233647" cy="741220"/>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smtClean="0">
              <a:solidFill>
                <a:sysClr val="windowText" lastClr="000000"/>
              </a:solidFill>
              <a:latin typeface="Calibri" panose="020F0502020204030204"/>
              <a:ea typeface="+mn-ea"/>
              <a:cs typeface="+mn-cs"/>
            </a:rPr>
            <a:t>Fellowship</a:t>
          </a:r>
          <a:br>
            <a:rPr lang="en-US" sz="1800" b="1" dirty="0" smtClean="0">
              <a:solidFill>
                <a:sysClr val="windowText" lastClr="000000"/>
              </a:solidFill>
              <a:latin typeface="Calibri" panose="020F0502020204030204"/>
              <a:ea typeface="+mn-ea"/>
              <a:cs typeface="+mn-cs"/>
            </a:rPr>
          </a:br>
          <a:r>
            <a:rPr lang="en-US" sz="1800" b="1" dirty="0" smtClean="0">
              <a:solidFill>
                <a:sysClr val="windowText" lastClr="000000"/>
              </a:solidFill>
              <a:latin typeface="Calibri" panose="020F0502020204030204"/>
              <a:ea typeface="+mn-ea"/>
              <a:cs typeface="+mn-cs"/>
            </a:rPr>
            <a:t>(optional </a:t>
          </a:r>
          <a:br>
            <a:rPr lang="en-US" sz="1800" b="1" dirty="0" smtClean="0">
              <a:solidFill>
                <a:sysClr val="windowText" lastClr="000000"/>
              </a:solidFill>
              <a:latin typeface="Calibri" panose="020F0502020204030204"/>
              <a:ea typeface="+mn-ea"/>
              <a:cs typeface="+mn-cs"/>
            </a:rPr>
          </a:br>
          <a:r>
            <a:rPr lang="en-US" sz="1800" b="1" dirty="0" smtClean="0">
              <a:solidFill>
                <a:sysClr val="windowText" lastClr="000000"/>
              </a:solidFill>
              <a:latin typeface="Calibri" panose="020F0502020204030204"/>
              <a:ea typeface="+mn-ea"/>
              <a:cs typeface="+mn-cs"/>
            </a:rPr>
            <a:t>1-3 years)</a:t>
          </a:r>
          <a:endParaRPr lang="en-US" sz="1800" b="1" dirty="0">
            <a:solidFill>
              <a:sysClr val="windowText" lastClr="000000"/>
            </a:solidFill>
            <a:latin typeface="Calibri" panose="020F0502020204030204"/>
            <a:ea typeface="+mn-ea"/>
            <a:cs typeface="+mn-cs"/>
          </a:endParaRPr>
        </a:p>
      </dgm:t>
    </dgm:pt>
    <dgm:pt modelId="{445C1C51-AFD8-4512-BEF1-A9DBA31A99E3}" type="parTrans" cxnId="{0D47BAFD-2770-4E02-9924-A0FD1DC68CDB}">
      <dgm:prSet/>
      <dgm:spPr/>
      <dgm:t>
        <a:bodyPr/>
        <a:lstStyle/>
        <a:p>
          <a:endParaRPr lang="en-US" sz="1400"/>
        </a:p>
      </dgm:t>
    </dgm:pt>
    <dgm:pt modelId="{BFD2512D-4FE2-4DAD-BA82-1AC4207CB6FA}" type="sibTrans" cxnId="{0D47BAFD-2770-4E02-9924-A0FD1DC68CDB}">
      <dgm:prSet/>
      <dgm:spPr/>
      <dgm:t>
        <a:bodyPr/>
        <a:lstStyle/>
        <a:p>
          <a:endParaRPr lang="en-US" sz="1400"/>
        </a:p>
      </dgm:t>
    </dgm:pt>
    <dgm:pt modelId="{C959A552-E25E-4020-81C1-71AE89B28620}">
      <dgm:prSet phldrT="[Text]" custT="1"/>
      <dgm:spPr>
        <a:xfrm>
          <a:off x="7052770" y="1901280"/>
          <a:ext cx="1949705" cy="741220"/>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b="1" dirty="0" smtClean="0">
              <a:solidFill>
                <a:sysClr val="windowText" lastClr="000000"/>
              </a:solidFill>
              <a:latin typeface="Calibri" panose="020F0502020204030204"/>
              <a:ea typeface="+mn-ea"/>
              <a:cs typeface="+mn-cs"/>
            </a:rPr>
            <a:t>Independent</a:t>
          </a:r>
          <a:r>
            <a:rPr lang="en-US" sz="2800" b="1" dirty="0" smtClean="0">
              <a:solidFill>
                <a:sysClr val="windowText" lastClr="000000"/>
              </a:solidFill>
              <a:latin typeface="Calibri" panose="020F0502020204030204"/>
              <a:ea typeface="+mn-ea"/>
              <a:cs typeface="+mn-cs"/>
            </a:rPr>
            <a:t> </a:t>
          </a:r>
          <a:r>
            <a:rPr lang="en-US" sz="1800" b="1" dirty="0" smtClean="0">
              <a:solidFill>
                <a:sysClr val="windowText" lastClr="000000"/>
              </a:solidFill>
              <a:latin typeface="Calibri" panose="020F0502020204030204"/>
              <a:ea typeface="+mn-ea"/>
              <a:cs typeface="+mn-cs"/>
            </a:rPr>
            <a:t>Practice </a:t>
          </a:r>
          <a:endParaRPr lang="en-US" sz="1800" b="1" dirty="0">
            <a:solidFill>
              <a:sysClr val="windowText" lastClr="000000"/>
            </a:solidFill>
            <a:latin typeface="Calibri" panose="020F0502020204030204"/>
            <a:ea typeface="+mn-ea"/>
            <a:cs typeface="+mn-cs"/>
          </a:endParaRPr>
        </a:p>
      </dgm:t>
    </dgm:pt>
    <dgm:pt modelId="{584B07E2-68CE-4614-BE6B-B40AB6EBB1F6}" type="parTrans" cxnId="{E70D2577-950E-49AD-9846-F6847E32EF17}">
      <dgm:prSet/>
      <dgm:spPr/>
      <dgm:t>
        <a:bodyPr/>
        <a:lstStyle/>
        <a:p>
          <a:endParaRPr lang="en-US" sz="1400"/>
        </a:p>
      </dgm:t>
    </dgm:pt>
    <dgm:pt modelId="{81CA2B80-625E-41BD-9B0C-617A22DDB2C8}" type="sibTrans" cxnId="{E70D2577-950E-49AD-9846-F6847E32EF17}">
      <dgm:prSet/>
      <dgm:spPr/>
      <dgm:t>
        <a:bodyPr/>
        <a:lstStyle/>
        <a:p>
          <a:endParaRPr lang="en-US" sz="1400"/>
        </a:p>
      </dgm:t>
    </dgm:pt>
    <dgm:pt modelId="{EC81EED6-EE23-416E-BB16-5436A9FD61CB}" type="pres">
      <dgm:prSet presAssocID="{7E0577D5-8A15-4100-ADB9-47C0E76C9A15}" presName="Name0" presStyleCnt="0">
        <dgm:presLayoutVars>
          <dgm:dir/>
          <dgm:animLvl val="lvl"/>
          <dgm:resizeHandles val="exact"/>
        </dgm:presLayoutVars>
      </dgm:prSet>
      <dgm:spPr/>
    </dgm:pt>
    <dgm:pt modelId="{CBB0143A-32D2-46BB-A2FD-4AB4665C1F2D}" type="pres">
      <dgm:prSet presAssocID="{439E9720-8A9D-4A17-8107-F9DC907E406C}" presName="parTxOnly" presStyleLbl="node1" presStyleIdx="0" presStyleCnt="5" custLinFactNeighborX="-55401" custLinFactNeighborY="2968">
        <dgm:presLayoutVars>
          <dgm:chMax val="0"/>
          <dgm:chPref val="0"/>
          <dgm:bulletEnabled val="1"/>
        </dgm:presLayoutVars>
      </dgm:prSet>
      <dgm:spPr/>
      <dgm:t>
        <a:bodyPr/>
        <a:lstStyle/>
        <a:p>
          <a:endParaRPr lang="en-US"/>
        </a:p>
      </dgm:t>
    </dgm:pt>
    <dgm:pt modelId="{0E3F7B9C-23F2-41A6-A20F-567179A83B7B}" type="pres">
      <dgm:prSet presAssocID="{3E3DF9AC-D986-41C0-B450-3030F3339432}" presName="parTxOnlySpace" presStyleCnt="0"/>
      <dgm:spPr/>
    </dgm:pt>
    <dgm:pt modelId="{5A50DEA6-0DFE-4C76-B479-6A052CDADD85}" type="pres">
      <dgm:prSet presAssocID="{6BC04AA5-154B-45F4-A405-27FB2F1BFCF1}" presName="parTxOnly" presStyleLbl="node1" presStyleIdx="1" presStyleCnt="5">
        <dgm:presLayoutVars>
          <dgm:chMax val="0"/>
          <dgm:chPref val="0"/>
          <dgm:bulletEnabled val="1"/>
        </dgm:presLayoutVars>
      </dgm:prSet>
      <dgm:spPr/>
      <dgm:t>
        <a:bodyPr/>
        <a:lstStyle/>
        <a:p>
          <a:endParaRPr lang="en-US"/>
        </a:p>
      </dgm:t>
    </dgm:pt>
    <dgm:pt modelId="{284425B4-66AB-4BAF-B449-75AD3BE7EF03}" type="pres">
      <dgm:prSet presAssocID="{75F83384-C64E-49FF-BBC2-2DB6F539A8CA}" presName="parTxOnlySpace" presStyleCnt="0"/>
      <dgm:spPr/>
    </dgm:pt>
    <dgm:pt modelId="{C5E2B2F2-1A49-4862-B92C-63C911F421A9}" type="pres">
      <dgm:prSet presAssocID="{FF780CB9-BB17-4F1C-AD20-C73119805ED3}" presName="parTxOnly" presStyleLbl="node1" presStyleIdx="2" presStyleCnt="5">
        <dgm:presLayoutVars>
          <dgm:chMax val="0"/>
          <dgm:chPref val="0"/>
          <dgm:bulletEnabled val="1"/>
        </dgm:presLayoutVars>
      </dgm:prSet>
      <dgm:spPr/>
      <dgm:t>
        <a:bodyPr/>
        <a:lstStyle/>
        <a:p>
          <a:endParaRPr lang="en-US"/>
        </a:p>
      </dgm:t>
    </dgm:pt>
    <dgm:pt modelId="{A0F0FE49-C278-4981-A227-676BE4A3529F}" type="pres">
      <dgm:prSet presAssocID="{B2EC36CF-4BC0-4C0D-8D6D-2079010C665A}" presName="parTxOnlySpace" presStyleCnt="0"/>
      <dgm:spPr/>
    </dgm:pt>
    <dgm:pt modelId="{451C60B1-452A-476C-B057-4A281548D611}" type="pres">
      <dgm:prSet presAssocID="{67016A99-FFF0-4CE7-8BA7-AC0975C96CA0}" presName="parTxOnly" presStyleLbl="node1" presStyleIdx="3" presStyleCnt="5" custScaleX="120539">
        <dgm:presLayoutVars>
          <dgm:chMax val="0"/>
          <dgm:chPref val="0"/>
          <dgm:bulletEnabled val="1"/>
        </dgm:presLayoutVars>
      </dgm:prSet>
      <dgm:spPr/>
      <dgm:t>
        <a:bodyPr/>
        <a:lstStyle/>
        <a:p>
          <a:endParaRPr lang="en-US"/>
        </a:p>
      </dgm:t>
    </dgm:pt>
    <dgm:pt modelId="{02C06797-9EFE-4EA8-8940-70170C91FE3C}" type="pres">
      <dgm:prSet presAssocID="{BFD2512D-4FE2-4DAD-BA82-1AC4207CB6FA}" presName="parTxOnlySpace" presStyleCnt="0"/>
      <dgm:spPr/>
    </dgm:pt>
    <dgm:pt modelId="{671BFB66-A6AB-4BD9-B75C-455E3591DCB7}" type="pres">
      <dgm:prSet presAssocID="{C959A552-E25E-4020-81C1-71AE89B28620}" presName="parTxOnly" presStyleLbl="node1" presStyleIdx="4" presStyleCnt="5" custScaleX="105216">
        <dgm:presLayoutVars>
          <dgm:chMax val="0"/>
          <dgm:chPref val="0"/>
          <dgm:bulletEnabled val="1"/>
        </dgm:presLayoutVars>
      </dgm:prSet>
      <dgm:spPr/>
      <dgm:t>
        <a:bodyPr/>
        <a:lstStyle/>
        <a:p>
          <a:endParaRPr lang="en-US"/>
        </a:p>
      </dgm:t>
    </dgm:pt>
  </dgm:ptLst>
  <dgm:cxnLst>
    <dgm:cxn modelId="{D97E6DBD-D541-476A-B81B-A97B70A4E2CD}" type="presOf" srcId="{67016A99-FFF0-4CE7-8BA7-AC0975C96CA0}" destId="{451C60B1-452A-476C-B057-4A281548D611}" srcOrd="0" destOrd="0" presId="urn:microsoft.com/office/officeart/2005/8/layout/chevron1"/>
    <dgm:cxn modelId="{D961B987-B0CD-47A5-96B9-763950AF51FB}" type="presOf" srcId="{C959A552-E25E-4020-81C1-71AE89B28620}" destId="{671BFB66-A6AB-4BD9-B75C-455E3591DCB7}" srcOrd="0" destOrd="0" presId="urn:microsoft.com/office/officeart/2005/8/layout/chevron1"/>
    <dgm:cxn modelId="{E70D2577-950E-49AD-9846-F6847E32EF17}" srcId="{7E0577D5-8A15-4100-ADB9-47C0E76C9A15}" destId="{C959A552-E25E-4020-81C1-71AE89B28620}" srcOrd="4" destOrd="0" parTransId="{584B07E2-68CE-4614-BE6B-B40AB6EBB1F6}" sibTransId="{81CA2B80-625E-41BD-9B0C-617A22DDB2C8}"/>
    <dgm:cxn modelId="{82A2D344-34C5-46D5-A760-E39D97B68B46}" type="presOf" srcId="{FF780CB9-BB17-4F1C-AD20-C73119805ED3}" destId="{C5E2B2F2-1A49-4862-B92C-63C911F421A9}" srcOrd="0" destOrd="0" presId="urn:microsoft.com/office/officeart/2005/8/layout/chevron1"/>
    <dgm:cxn modelId="{1605F096-FDFF-4D2C-A76B-57BDBC1FBB38}" type="presOf" srcId="{7E0577D5-8A15-4100-ADB9-47C0E76C9A15}" destId="{EC81EED6-EE23-416E-BB16-5436A9FD61CB}" srcOrd="0" destOrd="0" presId="urn:microsoft.com/office/officeart/2005/8/layout/chevron1"/>
    <dgm:cxn modelId="{6204E30E-6129-402F-83E9-C9E93F98F9C4}" type="presOf" srcId="{439E9720-8A9D-4A17-8107-F9DC907E406C}" destId="{CBB0143A-32D2-46BB-A2FD-4AB4665C1F2D}" srcOrd="0" destOrd="0" presId="urn:microsoft.com/office/officeart/2005/8/layout/chevron1"/>
    <dgm:cxn modelId="{CC6557C3-376B-4B07-A13B-C44D7B5EFF17}" srcId="{7E0577D5-8A15-4100-ADB9-47C0E76C9A15}" destId="{439E9720-8A9D-4A17-8107-F9DC907E406C}" srcOrd="0" destOrd="0" parTransId="{97238F04-A962-42B9-9382-EEB2B142B64D}" sibTransId="{3E3DF9AC-D986-41C0-B450-3030F3339432}"/>
    <dgm:cxn modelId="{3B9A1B1A-8F2F-41E1-9D2A-7AC06357FCF1}" type="presOf" srcId="{6BC04AA5-154B-45F4-A405-27FB2F1BFCF1}" destId="{5A50DEA6-0DFE-4C76-B479-6A052CDADD85}" srcOrd="0" destOrd="0" presId="urn:microsoft.com/office/officeart/2005/8/layout/chevron1"/>
    <dgm:cxn modelId="{472E0CB5-8B5A-41C3-8FF3-7913C92CAE4D}" srcId="{7E0577D5-8A15-4100-ADB9-47C0E76C9A15}" destId="{FF780CB9-BB17-4F1C-AD20-C73119805ED3}" srcOrd="2" destOrd="0" parTransId="{D65CDEB6-BBB9-4679-99E5-62B39992AB20}" sibTransId="{B2EC36CF-4BC0-4C0D-8D6D-2079010C665A}"/>
    <dgm:cxn modelId="{0D47BAFD-2770-4E02-9924-A0FD1DC68CDB}" srcId="{7E0577D5-8A15-4100-ADB9-47C0E76C9A15}" destId="{67016A99-FFF0-4CE7-8BA7-AC0975C96CA0}" srcOrd="3" destOrd="0" parTransId="{445C1C51-AFD8-4512-BEF1-A9DBA31A99E3}" sibTransId="{BFD2512D-4FE2-4DAD-BA82-1AC4207CB6FA}"/>
    <dgm:cxn modelId="{95007A22-22A8-4A77-82D0-6E21165B2F2C}" srcId="{7E0577D5-8A15-4100-ADB9-47C0E76C9A15}" destId="{6BC04AA5-154B-45F4-A405-27FB2F1BFCF1}" srcOrd="1" destOrd="0" parTransId="{227103E5-0CC0-4534-A91F-A21692FD8B1B}" sibTransId="{75F83384-C64E-49FF-BBC2-2DB6F539A8CA}"/>
    <dgm:cxn modelId="{29A20F86-DF02-4099-99E5-A9DD10772002}" type="presParOf" srcId="{EC81EED6-EE23-416E-BB16-5436A9FD61CB}" destId="{CBB0143A-32D2-46BB-A2FD-4AB4665C1F2D}" srcOrd="0" destOrd="0" presId="urn:microsoft.com/office/officeart/2005/8/layout/chevron1"/>
    <dgm:cxn modelId="{D64B42B9-4E29-4583-B040-CB21B9B0F58F}" type="presParOf" srcId="{EC81EED6-EE23-416E-BB16-5436A9FD61CB}" destId="{0E3F7B9C-23F2-41A6-A20F-567179A83B7B}" srcOrd="1" destOrd="0" presId="urn:microsoft.com/office/officeart/2005/8/layout/chevron1"/>
    <dgm:cxn modelId="{350F35CE-7B3D-49BA-8A13-FCEB5EF4DA82}" type="presParOf" srcId="{EC81EED6-EE23-416E-BB16-5436A9FD61CB}" destId="{5A50DEA6-0DFE-4C76-B479-6A052CDADD85}" srcOrd="2" destOrd="0" presId="urn:microsoft.com/office/officeart/2005/8/layout/chevron1"/>
    <dgm:cxn modelId="{FAB776B6-2F5A-48E0-BDA0-04E2DAC18F9A}" type="presParOf" srcId="{EC81EED6-EE23-416E-BB16-5436A9FD61CB}" destId="{284425B4-66AB-4BAF-B449-75AD3BE7EF03}" srcOrd="3" destOrd="0" presId="urn:microsoft.com/office/officeart/2005/8/layout/chevron1"/>
    <dgm:cxn modelId="{C4299762-C0A4-4577-A0C9-A6895FB0B00B}" type="presParOf" srcId="{EC81EED6-EE23-416E-BB16-5436A9FD61CB}" destId="{C5E2B2F2-1A49-4862-B92C-63C911F421A9}" srcOrd="4" destOrd="0" presId="urn:microsoft.com/office/officeart/2005/8/layout/chevron1"/>
    <dgm:cxn modelId="{67B88488-3119-442F-88C7-9588EF7368CC}" type="presParOf" srcId="{EC81EED6-EE23-416E-BB16-5436A9FD61CB}" destId="{A0F0FE49-C278-4981-A227-676BE4A3529F}" srcOrd="5" destOrd="0" presId="urn:microsoft.com/office/officeart/2005/8/layout/chevron1"/>
    <dgm:cxn modelId="{5E63A8E8-FE9D-41D5-ACAD-0A0423362559}" type="presParOf" srcId="{EC81EED6-EE23-416E-BB16-5436A9FD61CB}" destId="{451C60B1-452A-476C-B057-4A281548D611}" srcOrd="6" destOrd="0" presId="urn:microsoft.com/office/officeart/2005/8/layout/chevron1"/>
    <dgm:cxn modelId="{5A6F9D87-92EE-44E3-875A-2AD189FA246E}" type="presParOf" srcId="{EC81EED6-EE23-416E-BB16-5436A9FD61CB}" destId="{02C06797-9EFE-4EA8-8940-70170C91FE3C}" srcOrd="7" destOrd="0" presId="urn:microsoft.com/office/officeart/2005/8/layout/chevron1"/>
    <dgm:cxn modelId="{A14FE965-F893-43FF-9E83-D8866D468C6A}" type="presParOf" srcId="{EC81EED6-EE23-416E-BB16-5436A9FD61CB}" destId="{671BFB66-A6AB-4BD9-B75C-455E3591DCB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0143A-32D2-46BB-A2FD-4AB4665C1F2D}">
      <dsp:nvSpPr>
        <dsp:cNvPr id="0" name=""/>
        <dsp:cNvSpPr/>
      </dsp:nvSpPr>
      <dsp:spPr>
        <a:xfrm>
          <a:off x="0" y="932058"/>
          <a:ext cx="1837449" cy="734979"/>
        </a:xfrm>
        <a:prstGeom prst="chevron">
          <a:avLst/>
        </a:prstGeom>
        <a:solidFill>
          <a:srgbClr val="FFD9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libri" panose="020F0502020204030204"/>
              <a:ea typeface="+mn-ea"/>
              <a:cs typeface="+mn-cs"/>
            </a:rPr>
            <a:t>College </a:t>
          </a:r>
          <a:br>
            <a:rPr lang="en-US" sz="1800" b="1" kern="1200" dirty="0" smtClean="0">
              <a:solidFill>
                <a:sysClr val="windowText" lastClr="000000"/>
              </a:solidFill>
              <a:latin typeface="Calibri" panose="020F0502020204030204"/>
              <a:ea typeface="+mn-ea"/>
              <a:cs typeface="+mn-cs"/>
            </a:rPr>
          </a:br>
          <a:r>
            <a:rPr lang="en-US" sz="1800" b="1" kern="1200" dirty="0" smtClean="0">
              <a:solidFill>
                <a:sysClr val="windowText" lastClr="000000"/>
              </a:solidFill>
              <a:latin typeface="Calibri" panose="020F0502020204030204"/>
              <a:ea typeface="+mn-ea"/>
              <a:cs typeface="+mn-cs"/>
            </a:rPr>
            <a:t>(4 years)</a:t>
          </a:r>
          <a:endParaRPr lang="en-US" sz="1800" b="1" kern="1200" dirty="0">
            <a:solidFill>
              <a:sysClr val="windowText" lastClr="000000"/>
            </a:solidFill>
            <a:latin typeface="Calibri" panose="020F0502020204030204"/>
            <a:ea typeface="+mn-ea"/>
            <a:cs typeface="+mn-cs"/>
          </a:endParaRPr>
        </a:p>
      </dsp:txBody>
      <dsp:txXfrm>
        <a:off x="367490" y="932058"/>
        <a:ext cx="1102470" cy="734979"/>
      </dsp:txXfrm>
    </dsp:sp>
    <dsp:sp modelId="{5A50DEA6-0DFE-4C76-B479-6A052CDADD85}">
      <dsp:nvSpPr>
        <dsp:cNvPr id="0" name=""/>
        <dsp:cNvSpPr/>
      </dsp:nvSpPr>
      <dsp:spPr>
        <a:xfrm>
          <a:off x="1654887" y="910244"/>
          <a:ext cx="1837449" cy="734979"/>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libri" panose="020F0502020204030204"/>
              <a:ea typeface="+mn-ea"/>
              <a:cs typeface="+mn-cs"/>
            </a:rPr>
            <a:t>Medical School </a:t>
          </a:r>
          <a:br>
            <a:rPr lang="en-US" sz="1800" b="1" kern="1200" dirty="0" smtClean="0">
              <a:solidFill>
                <a:sysClr val="windowText" lastClr="000000"/>
              </a:solidFill>
              <a:latin typeface="Calibri" panose="020F0502020204030204"/>
              <a:ea typeface="+mn-ea"/>
              <a:cs typeface="+mn-cs"/>
            </a:rPr>
          </a:br>
          <a:r>
            <a:rPr lang="en-US" sz="1800" b="1" kern="1200" dirty="0" smtClean="0">
              <a:solidFill>
                <a:sysClr val="windowText" lastClr="000000"/>
              </a:solidFill>
              <a:latin typeface="Calibri" panose="020F0502020204030204"/>
              <a:ea typeface="+mn-ea"/>
              <a:cs typeface="+mn-cs"/>
            </a:rPr>
            <a:t>(4 years)</a:t>
          </a:r>
          <a:endParaRPr lang="en-US" sz="1800" b="1" kern="1200" dirty="0">
            <a:solidFill>
              <a:sysClr val="windowText" lastClr="000000"/>
            </a:solidFill>
            <a:latin typeface="Calibri" panose="020F0502020204030204"/>
            <a:ea typeface="+mn-ea"/>
            <a:cs typeface="+mn-cs"/>
          </a:endParaRPr>
        </a:p>
      </dsp:txBody>
      <dsp:txXfrm>
        <a:off x="2022377" y="910244"/>
        <a:ext cx="1102470" cy="734979"/>
      </dsp:txXfrm>
    </dsp:sp>
    <dsp:sp modelId="{C5E2B2F2-1A49-4862-B92C-63C911F421A9}">
      <dsp:nvSpPr>
        <dsp:cNvPr id="0" name=""/>
        <dsp:cNvSpPr/>
      </dsp:nvSpPr>
      <dsp:spPr>
        <a:xfrm>
          <a:off x="3308592" y="910244"/>
          <a:ext cx="1837449" cy="734979"/>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libri" panose="020F0502020204030204"/>
              <a:ea typeface="+mn-ea"/>
              <a:cs typeface="+mn-cs"/>
            </a:rPr>
            <a:t>Residency</a:t>
          </a:r>
          <a:r>
            <a:rPr lang="en-US" sz="1400" b="1" kern="1200" dirty="0" smtClean="0">
              <a:solidFill>
                <a:sysClr val="windowText" lastClr="000000"/>
              </a:solidFill>
              <a:latin typeface="Calibri" panose="020F0502020204030204"/>
              <a:ea typeface="+mn-ea"/>
              <a:cs typeface="+mn-cs"/>
            </a:rPr>
            <a:t> </a:t>
          </a:r>
          <a:r>
            <a:rPr lang="en-US" sz="1800" b="1" kern="1200" dirty="0" smtClean="0">
              <a:solidFill>
                <a:sysClr val="windowText" lastClr="000000"/>
              </a:solidFill>
              <a:latin typeface="Calibri" panose="020F0502020204030204"/>
              <a:ea typeface="+mn-ea"/>
              <a:cs typeface="+mn-cs"/>
            </a:rPr>
            <a:t/>
          </a:r>
          <a:br>
            <a:rPr lang="en-US" sz="1800" b="1" kern="1200" dirty="0" smtClean="0">
              <a:solidFill>
                <a:sysClr val="windowText" lastClr="000000"/>
              </a:solidFill>
              <a:latin typeface="Calibri" panose="020F0502020204030204"/>
              <a:ea typeface="+mn-ea"/>
              <a:cs typeface="+mn-cs"/>
            </a:rPr>
          </a:br>
          <a:r>
            <a:rPr lang="en-US" sz="1800" b="1" kern="1200" dirty="0" smtClean="0">
              <a:solidFill>
                <a:sysClr val="windowText" lastClr="000000"/>
              </a:solidFill>
              <a:latin typeface="Calibri" panose="020F0502020204030204"/>
              <a:ea typeface="+mn-ea"/>
              <a:cs typeface="+mn-cs"/>
            </a:rPr>
            <a:t>(3-7 yrs)</a:t>
          </a:r>
          <a:endParaRPr lang="en-US" sz="1800" b="1" kern="1200" dirty="0">
            <a:solidFill>
              <a:sysClr val="windowText" lastClr="000000"/>
            </a:solidFill>
            <a:latin typeface="Calibri" panose="020F0502020204030204"/>
            <a:ea typeface="+mn-ea"/>
            <a:cs typeface="+mn-cs"/>
          </a:endParaRPr>
        </a:p>
      </dsp:txBody>
      <dsp:txXfrm>
        <a:off x="3676082" y="910244"/>
        <a:ext cx="1102470" cy="734979"/>
      </dsp:txXfrm>
    </dsp:sp>
    <dsp:sp modelId="{451C60B1-452A-476C-B057-4A281548D611}">
      <dsp:nvSpPr>
        <dsp:cNvPr id="0" name=""/>
        <dsp:cNvSpPr/>
      </dsp:nvSpPr>
      <dsp:spPr>
        <a:xfrm>
          <a:off x="4962296" y="910244"/>
          <a:ext cx="2214843" cy="734979"/>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libri" panose="020F0502020204030204"/>
              <a:ea typeface="+mn-ea"/>
              <a:cs typeface="+mn-cs"/>
            </a:rPr>
            <a:t>Fellowship</a:t>
          </a:r>
          <a:br>
            <a:rPr lang="en-US" sz="1800" b="1" kern="1200" dirty="0" smtClean="0">
              <a:solidFill>
                <a:sysClr val="windowText" lastClr="000000"/>
              </a:solidFill>
              <a:latin typeface="Calibri" panose="020F0502020204030204"/>
              <a:ea typeface="+mn-ea"/>
              <a:cs typeface="+mn-cs"/>
            </a:rPr>
          </a:br>
          <a:r>
            <a:rPr lang="en-US" sz="1800" b="1" kern="1200" dirty="0" smtClean="0">
              <a:solidFill>
                <a:sysClr val="windowText" lastClr="000000"/>
              </a:solidFill>
              <a:latin typeface="Calibri" panose="020F0502020204030204"/>
              <a:ea typeface="+mn-ea"/>
              <a:cs typeface="+mn-cs"/>
            </a:rPr>
            <a:t>(optional </a:t>
          </a:r>
          <a:br>
            <a:rPr lang="en-US" sz="1800" b="1" kern="1200" dirty="0" smtClean="0">
              <a:solidFill>
                <a:sysClr val="windowText" lastClr="000000"/>
              </a:solidFill>
              <a:latin typeface="Calibri" panose="020F0502020204030204"/>
              <a:ea typeface="+mn-ea"/>
              <a:cs typeface="+mn-cs"/>
            </a:rPr>
          </a:br>
          <a:r>
            <a:rPr lang="en-US" sz="1800" b="1" kern="1200" dirty="0" smtClean="0">
              <a:solidFill>
                <a:sysClr val="windowText" lastClr="000000"/>
              </a:solidFill>
              <a:latin typeface="Calibri" panose="020F0502020204030204"/>
              <a:ea typeface="+mn-ea"/>
              <a:cs typeface="+mn-cs"/>
            </a:rPr>
            <a:t>1-3 years)</a:t>
          </a:r>
          <a:endParaRPr lang="en-US" sz="1800" b="1" kern="1200" dirty="0">
            <a:solidFill>
              <a:sysClr val="windowText" lastClr="000000"/>
            </a:solidFill>
            <a:latin typeface="Calibri" panose="020F0502020204030204"/>
            <a:ea typeface="+mn-ea"/>
            <a:cs typeface="+mn-cs"/>
          </a:endParaRPr>
        </a:p>
      </dsp:txBody>
      <dsp:txXfrm>
        <a:off x="5329786" y="910244"/>
        <a:ext cx="1479864" cy="734979"/>
      </dsp:txXfrm>
    </dsp:sp>
    <dsp:sp modelId="{671BFB66-A6AB-4BD9-B75C-455E3591DCB7}">
      <dsp:nvSpPr>
        <dsp:cNvPr id="0" name=""/>
        <dsp:cNvSpPr/>
      </dsp:nvSpPr>
      <dsp:spPr>
        <a:xfrm>
          <a:off x="6993395" y="910244"/>
          <a:ext cx="1933290" cy="734979"/>
        </a:xfrm>
        <a:prstGeom prst="chevr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Text" lastClr="000000"/>
              </a:solidFill>
              <a:latin typeface="Calibri" panose="020F0502020204030204"/>
              <a:ea typeface="+mn-ea"/>
              <a:cs typeface="+mn-cs"/>
            </a:rPr>
            <a:t>Independent</a:t>
          </a:r>
          <a:r>
            <a:rPr lang="en-US" sz="2800" b="1" kern="1200" dirty="0" smtClean="0">
              <a:solidFill>
                <a:sysClr val="windowText" lastClr="000000"/>
              </a:solidFill>
              <a:latin typeface="Calibri" panose="020F0502020204030204"/>
              <a:ea typeface="+mn-ea"/>
              <a:cs typeface="+mn-cs"/>
            </a:rPr>
            <a:t> </a:t>
          </a:r>
          <a:r>
            <a:rPr lang="en-US" sz="1800" b="1" kern="1200" dirty="0" smtClean="0">
              <a:solidFill>
                <a:sysClr val="windowText" lastClr="000000"/>
              </a:solidFill>
              <a:latin typeface="Calibri" panose="020F0502020204030204"/>
              <a:ea typeface="+mn-ea"/>
              <a:cs typeface="+mn-cs"/>
            </a:rPr>
            <a:t>Practice </a:t>
          </a:r>
          <a:endParaRPr lang="en-US" sz="1800" b="1" kern="1200" dirty="0">
            <a:solidFill>
              <a:sysClr val="windowText" lastClr="000000"/>
            </a:solidFill>
            <a:latin typeface="Calibri" panose="020F0502020204030204"/>
            <a:ea typeface="+mn-ea"/>
            <a:cs typeface="+mn-cs"/>
          </a:endParaRPr>
        </a:p>
      </dsp:txBody>
      <dsp:txXfrm>
        <a:off x="7360885" y="910244"/>
        <a:ext cx="1198311" cy="7349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1FBBCD8A-F23E-4360-B52A-8D63C0D9EC0B}" type="datetimeFigureOut">
              <a:rPr lang="en-US" smtClean="0"/>
              <a:t>9/11/2018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5DD940-F22E-473D-8916-A67A70B95513}" type="slidenum">
              <a:rPr lang="en-US" smtClean="0"/>
              <a:t>‹#›</a:t>
            </a:fld>
            <a:endParaRPr lang="en-US" dirty="0"/>
          </a:p>
        </p:txBody>
      </p:sp>
    </p:spTree>
    <p:extLst>
      <p:ext uri="{BB962C8B-B14F-4D97-AF65-F5344CB8AC3E}">
        <p14:creationId xmlns:p14="http://schemas.microsoft.com/office/powerpoint/2010/main" val="27507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8A8945A2-5B25-4838-8766-2D38BCDB84EC}" type="datetimeFigureOut">
              <a:rPr lang="en-US" smtClean="0"/>
              <a:t>9/11/2018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24927E-07B0-465F-8F65-8D2014305364}" type="slidenum">
              <a:rPr lang="en-US" smtClean="0"/>
              <a:t>‹#›</a:t>
            </a:fld>
            <a:endParaRPr lang="en-US" dirty="0"/>
          </a:p>
        </p:txBody>
      </p:sp>
    </p:spTree>
    <p:extLst>
      <p:ext uri="{BB962C8B-B14F-4D97-AF65-F5344CB8AC3E}">
        <p14:creationId xmlns:p14="http://schemas.microsoft.com/office/powerpoint/2010/main" val="67122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fld id="{2D24927E-07B0-465F-8F65-8D2014305364}" type="slidenum">
              <a:rPr lang="en-US">
                <a:solidFill>
                  <a:prstClr val="black"/>
                </a:solidFill>
              </a:rPr>
              <a:pPr defTabSz="465887"/>
              <a:t>1</a:t>
            </a:fld>
            <a:endParaRPr lang="en-US" dirty="0">
              <a:solidFill>
                <a:prstClr val="black"/>
              </a:solidFill>
            </a:endParaRPr>
          </a:p>
        </p:txBody>
      </p:sp>
    </p:spTree>
    <p:extLst>
      <p:ext uri="{BB962C8B-B14F-4D97-AF65-F5344CB8AC3E}">
        <p14:creationId xmlns:p14="http://schemas.microsoft.com/office/powerpoint/2010/main" val="364786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fld id="{2D24927E-07B0-465F-8F65-8D2014305364}" type="slidenum">
              <a:rPr lang="en-US">
                <a:solidFill>
                  <a:prstClr val="black"/>
                </a:solidFill>
              </a:rPr>
              <a:pPr defTabSz="465887"/>
              <a:t>3</a:t>
            </a:fld>
            <a:endParaRPr lang="en-US" dirty="0">
              <a:solidFill>
                <a:prstClr val="black"/>
              </a:solidFill>
            </a:endParaRPr>
          </a:p>
        </p:txBody>
      </p:sp>
    </p:spTree>
    <p:extLst>
      <p:ext uri="{BB962C8B-B14F-4D97-AF65-F5344CB8AC3E}">
        <p14:creationId xmlns:p14="http://schemas.microsoft.com/office/powerpoint/2010/main" val="393821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DACA9D-E1B7-40E6-864C-6CCFA29847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67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DEBORAH</a:t>
            </a:r>
          </a:p>
        </p:txBody>
      </p:sp>
      <p:sp>
        <p:nvSpPr>
          <p:cNvPr id="4" name="Slide Number Placeholder 3"/>
          <p:cNvSpPr>
            <a:spLocks noGrp="1"/>
          </p:cNvSpPr>
          <p:nvPr>
            <p:ph type="sldNum" sz="quarter" idx="10"/>
          </p:nvPr>
        </p:nvSpPr>
        <p:spPr/>
        <p:txBody>
          <a:bodyPr/>
          <a:lstStyle/>
          <a:p>
            <a:fld id="{41A8F84F-62EA-2347-BC9A-C0720F56990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9261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5BF88-0D3E-4B01-8A21-99742409CB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28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fld id="{2D24927E-07B0-465F-8F65-8D2014305364}" type="slidenum">
              <a:rPr lang="en-US">
                <a:solidFill>
                  <a:prstClr val="black"/>
                </a:solidFill>
              </a:rPr>
              <a:pPr defTabSz="465887"/>
              <a:t>23</a:t>
            </a:fld>
            <a:endParaRPr lang="en-US" dirty="0">
              <a:solidFill>
                <a:prstClr val="black"/>
              </a:solidFill>
            </a:endParaRPr>
          </a:p>
        </p:txBody>
      </p:sp>
    </p:spTree>
    <p:extLst>
      <p:ext uri="{BB962C8B-B14F-4D97-AF65-F5344CB8AC3E}">
        <p14:creationId xmlns:p14="http://schemas.microsoft.com/office/powerpoint/2010/main" val="363607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old Cover slide">
    <p:spTree>
      <p:nvGrpSpPr>
        <p:cNvPr id="1" name=""/>
        <p:cNvGrpSpPr/>
        <p:nvPr/>
      </p:nvGrpSpPr>
      <p:grpSpPr>
        <a:xfrm>
          <a:off x="0" y="0"/>
          <a:ext cx="0" cy="0"/>
          <a:chOff x="0" y="0"/>
          <a:chExt cx="0" cy="0"/>
        </a:xfrm>
      </p:grpSpPr>
      <p:sp>
        <p:nvSpPr>
          <p:cNvPr id="2" name="Title 1"/>
          <p:cNvSpPr txBox="1">
            <a:spLocks/>
          </p:cNvSpPr>
          <p:nvPr userDrawn="1"/>
        </p:nvSpPr>
        <p:spPr>
          <a:xfrm>
            <a:off x="2981424" y="1786988"/>
            <a:ext cx="5728528" cy="1470025"/>
          </a:xfrm>
          <a:prstGeom prst="rect">
            <a:avLst/>
          </a:prstGeom>
        </p:spPr>
        <p:txBody>
          <a:bodyPr>
            <a:noAutofit/>
          </a:bodyPr>
          <a:lstStyle>
            <a:lvl1pPr algn="l" defTabSz="457200" rtl="0" eaLnBrk="1" latinLnBrk="0" hangingPunct="1">
              <a:spcBef>
                <a:spcPct val="0"/>
              </a:spcBef>
              <a:buNone/>
              <a:defRPr sz="4000" b="0" kern="1200">
                <a:solidFill>
                  <a:schemeClr val="tx1"/>
                </a:solidFill>
                <a:latin typeface="+mj-lt"/>
                <a:ea typeface="+mj-ea"/>
                <a:cs typeface="+mj-cs"/>
              </a:defRPr>
            </a:lvl1pPr>
          </a:lstStyle>
          <a:p>
            <a:r>
              <a:rPr lang="en-US" sz="4000" dirty="0" smtClean="0"/>
              <a:t>Click to edit presentation title</a:t>
            </a:r>
            <a:endParaRPr lang="en-US" sz="4000" dirty="0"/>
          </a:p>
        </p:txBody>
      </p:sp>
      <p:sp>
        <p:nvSpPr>
          <p:cNvPr id="3" name="Subtitle 2"/>
          <p:cNvSpPr txBox="1">
            <a:spLocks/>
          </p:cNvSpPr>
          <p:nvPr userDrawn="1"/>
        </p:nvSpPr>
        <p:spPr>
          <a:xfrm>
            <a:off x="2981424" y="3113962"/>
            <a:ext cx="5728528" cy="1752600"/>
          </a:xfrm>
          <a:prstGeom prst="rect">
            <a:avLst/>
          </a:prstGeom>
        </p:spPr>
        <p:txBody>
          <a:bodyPr>
            <a:normAutofit/>
          </a:bodyPr>
          <a:lstStyle>
            <a:lvl1pPr marL="0" indent="0" algn="l" defTabSz="457200" rtl="0" eaLnBrk="1" latinLnBrk="0" hangingPunct="1">
              <a:spcBef>
                <a:spcPct val="20000"/>
              </a:spcBef>
              <a:buFont typeface="Arial"/>
              <a:buNone/>
              <a:defRPr sz="3200" b="1"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dirty="0" smtClean="0"/>
              <a:t>Click</a:t>
            </a:r>
            <a:r>
              <a:rPr lang="en-US" sz="3200" baseline="0" dirty="0" smtClean="0"/>
              <a:t> to edit subtitle or presenter name</a:t>
            </a:r>
            <a:endParaRPr lang="en-US" sz="3200" dirty="0"/>
          </a:p>
        </p:txBody>
      </p:sp>
    </p:spTree>
    <p:extLst>
      <p:ext uri="{BB962C8B-B14F-4D97-AF65-F5344CB8AC3E}">
        <p14:creationId xmlns:p14="http://schemas.microsoft.com/office/powerpoint/2010/main" val="329944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914400"/>
          </a:xfrm>
          <a:prstGeom prst="rect">
            <a:avLst/>
          </a:prstGeom>
        </p:spPr>
        <p:txBody>
          <a:bodyPr/>
          <a:lstStyle/>
          <a:p>
            <a:r>
              <a:rPr lang="en-US"/>
              <a:t>Click to edit Master title style</a:t>
            </a:r>
          </a:p>
        </p:txBody>
      </p:sp>
      <p:sp>
        <p:nvSpPr>
          <p:cNvPr id="4" name="Content Placeholder 3"/>
          <p:cNvSpPr>
            <a:spLocks noGrp="1"/>
          </p:cNvSpPr>
          <p:nvPr>
            <p:ph sz="quarter" idx="17"/>
          </p:nvPr>
        </p:nvSpPr>
        <p:spPr>
          <a:xfrm>
            <a:off x="457200" y="1600200"/>
            <a:ext cx="8229600" cy="42702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93720"/>
      </p:ext>
    </p:extLst>
  </p:cSld>
  <p:clrMapOvr>
    <a:masterClrMapping/>
  </p:clrMapOvr>
  <p:extLst mod="1">
    <p:ext uri="{DCECCB84-F9BA-43D5-87BE-67443E8EF086}">
      <p15:sldGuideLst xmlns:p15="http://schemas.microsoft.com/office/powerpoint/2012/main">
        <p15:guide id="1" orient="horz" pos="4152">
          <p15:clr>
            <a:srgbClr val="FBAE40"/>
          </p15:clr>
        </p15:guide>
        <p15:guide id="2"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2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55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2"/>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85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1"/>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4" y="1535115"/>
            <a:ext cx="376088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4" name="Content Placeholder 3"/>
          <p:cNvSpPr>
            <a:spLocks noGrp="1"/>
          </p:cNvSpPr>
          <p:nvPr>
            <p:ph sz="half" idx="2"/>
          </p:nvPr>
        </p:nvSpPr>
        <p:spPr>
          <a:xfrm>
            <a:off x="702744" y="2174875"/>
            <a:ext cx="376088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3" y="1535115"/>
            <a:ext cx="3762362"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6" name="Content Placeholder 5"/>
          <p:cNvSpPr>
            <a:spLocks noGrp="1"/>
          </p:cNvSpPr>
          <p:nvPr>
            <p:ph sz="quarter" idx="4"/>
          </p:nvPr>
        </p:nvSpPr>
        <p:spPr>
          <a:xfrm>
            <a:off x="4890573" y="2174875"/>
            <a:ext cx="37623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01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custom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7057" y="3180821"/>
            <a:ext cx="6602389" cy="1470025"/>
          </a:xfrm>
          <a:prstGeom prst="rect">
            <a:avLst/>
          </a:prstGeom>
        </p:spPr>
        <p:txBody>
          <a:bodyPr>
            <a:normAutofit/>
          </a:bodyPr>
          <a:lstStyle>
            <a:lvl1pPr algn="l">
              <a:defRPr sz="4000" baseline="0">
                <a:solidFill>
                  <a:schemeClr val="tx1">
                    <a:lumMod val="75000"/>
                    <a:lumOff val="25000"/>
                  </a:schemeClr>
                </a:solidFill>
              </a:defRPr>
            </a:lvl1pPr>
          </a:lstStyle>
          <a:p>
            <a:r>
              <a:rPr lang="en-US" dirty="0" smtClean="0"/>
              <a:t>Click to edit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1267056" y="4488477"/>
            <a:ext cx="5590944" cy="1752600"/>
          </a:xfrm>
          <a:prstGeom prst="rect">
            <a:avLst/>
          </a:prstGeom>
        </p:spPr>
        <p:txBody>
          <a:bodyPr>
            <a:normAutofit/>
          </a:bodyPr>
          <a:lstStyle>
            <a:lvl1pPr marL="0" indent="0" algn="l">
              <a:buNone/>
              <a:defRPr sz="24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357057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157"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9" name="Text Placeholder 19"/>
          <p:cNvSpPr>
            <a:spLocks noGrp="1"/>
          </p:cNvSpPr>
          <p:nvPr>
            <p:ph idx="1"/>
          </p:nvPr>
        </p:nvSpPr>
        <p:spPr>
          <a:xfrm>
            <a:off x="203200" y="1270000"/>
            <a:ext cx="8617119" cy="4901184"/>
          </a:xfrm>
          <a:prstGeom prst="rect">
            <a:avLst/>
          </a:prstGeom>
        </p:spPr>
        <p:txBody>
          <a:bodyPr vert="horz" lIns="0" tIns="45720" rIns="0" bIns="91440" rtlCol="0">
            <a:noAutofit/>
          </a:bodyPr>
          <a:lstStyle>
            <a:lvl1pPr>
              <a:spcBef>
                <a:spcPts val="400"/>
              </a:spcBef>
              <a:tabLst>
                <a:tab pos="91440" algn="l"/>
              </a:tabLst>
              <a:defRPr/>
            </a:lvl1pPr>
            <a:lvl2pPr marL="822960" indent="-274320">
              <a:spcBef>
                <a:spcPts val="400"/>
              </a:spcBef>
              <a:buFont typeface="Arial Narrow" panose="020B0606020202030204" pitchFamily="34" charset="0"/>
              <a:buChar char="−"/>
              <a:defRPr sz="1600" baseline="0"/>
            </a:lvl2pPr>
            <a:lvl3pPr marL="1188720" indent="-274320">
              <a:spcBef>
                <a:spcPts val="400"/>
              </a:spcBef>
              <a:buFont typeface="Arial" panose="020B0604020202020204" pitchFamily="34" charset="0"/>
              <a:buChar char="•"/>
              <a:defRPr sz="1600" baseline="0"/>
            </a:lvl3pPr>
            <a:lvl4pPr marL="1554480" indent="-274320">
              <a:spcBef>
                <a:spcPts val="400"/>
              </a:spcBef>
              <a:buFont typeface="Arial Narrow" panose="020B0606020202030204" pitchFamily="34" charset="0"/>
              <a:buChar char="−"/>
              <a:defRPr sz="1600"/>
            </a:lvl4pPr>
            <a:lvl5pPr marL="643255" indent="0">
              <a:buNone/>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19"/>
          <p:cNvSpPr>
            <a:spLocks noChangeArrowheads="1"/>
          </p:cNvSpPr>
          <p:nvPr userDrawn="1"/>
        </p:nvSpPr>
        <p:spPr bwMode="gray">
          <a:xfrm>
            <a:off x="0" y="-10456"/>
            <a:ext cx="9144000" cy="1077256"/>
          </a:xfrm>
          <a:prstGeom prst="rect">
            <a:avLst/>
          </a:prstGeom>
          <a:solidFill>
            <a:schemeClr val="accent1"/>
          </a:solidFill>
          <a:ln w="19050">
            <a:noFill/>
          </a:ln>
          <a:effectLst/>
        </p:spPr>
        <p:txBody>
          <a:bodyPr vert="horz" wrap="square" lIns="74638" tIns="74638" rIns="74638" bIns="74638" numCol="1" anchor="ctr" anchorCtr="0" compatLnSpc="1">
            <a:prstTxWarp prst="textNoShape">
              <a:avLst/>
            </a:prstTxWarp>
            <a:noAutofit/>
          </a:bodyPr>
          <a:lstStyle/>
          <a:p>
            <a:endParaRPr lang="en-US" sz="1428" b="1" dirty="0">
              <a:solidFill>
                <a:srgbClr val="000000"/>
              </a:solidFill>
              <a:cs typeface="Arial" pitchFamily="34" charset="0"/>
            </a:endParaRPr>
          </a:p>
        </p:txBody>
      </p:sp>
      <p:sp>
        <p:nvSpPr>
          <p:cNvPr id="13" name="Slide Number Placeholder 12"/>
          <p:cNvSpPr>
            <a:spLocks noGrp="1"/>
          </p:cNvSpPr>
          <p:nvPr>
            <p:ph type="sldNum" sz="quarter" idx="16"/>
          </p:nvPr>
        </p:nvSpPr>
        <p:spPr>
          <a:xfrm>
            <a:off x="7955280" y="6413878"/>
            <a:ext cx="731520" cy="274320"/>
          </a:xfrm>
        </p:spPr>
        <p:txBody>
          <a:bodyPr/>
          <a:lstStyle/>
          <a:p>
            <a:fld id="{F3EC7EDD-B554-9142-9977-52420729B2A8}" type="slidenum">
              <a:rPr lang="en-US" smtClean="0">
                <a:solidFill>
                  <a:prstClr val="black">
                    <a:tint val="75000"/>
                  </a:prstClr>
                </a:solidFill>
              </a:rPr>
              <a:pPr/>
              <a:t>‹#›</a:t>
            </a:fld>
            <a:endParaRPr lang="en-US" dirty="0">
              <a:solidFill>
                <a:prstClr val="black">
                  <a:tint val="75000"/>
                </a:prstClr>
              </a:solidFill>
            </a:endParaRPr>
          </a:p>
        </p:txBody>
      </p:sp>
      <p:sp>
        <p:nvSpPr>
          <p:cNvPr id="6" name="Title Placeholder 1"/>
          <p:cNvSpPr>
            <a:spLocks noGrp="1"/>
          </p:cNvSpPr>
          <p:nvPr>
            <p:ph type="title"/>
          </p:nvPr>
        </p:nvSpPr>
        <p:spPr>
          <a:xfrm>
            <a:off x="203200" y="95868"/>
            <a:ext cx="8826500" cy="901700"/>
          </a:xfrm>
          <a:prstGeom prst="rect">
            <a:avLst/>
          </a:prstGeom>
        </p:spPr>
        <p:txBody>
          <a:bodyPr vert="horz" lIns="0" tIns="0" rIns="0" bIns="0" rtlCol="0" anchor="ctr" anchorCtr="0">
            <a:noAutofit/>
          </a:bodyPr>
          <a:lstStyle/>
          <a:p>
            <a:r>
              <a:rPr lang="en-US" dirty="0"/>
              <a:t>Click to edit Master title style</a:t>
            </a:r>
          </a:p>
        </p:txBody>
      </p:sp>
      <p:sp>
        <p:nvSpPr>
          <p:cNvPr id="4" name="Text Placeholder 3"/>
          <p:cNvSpPr>
            <a:spLocks noGrp="1"/>
          </p:cNvSpPr>
          <p:nvPr>
            <p:ph type="body" sz="quarter" idx="17" hasCustomPrompt="1"/>
          </p:nvPr>
        </p:nvSpPr>
        <p:spPr>
          <a:xfrm>
            <a:off x="1639330" y="6351588"/>
            <a:ext cx="6201852" cy="506412"/>
          </a:xfrm>
          <a:prstGeom prst="rect">
            <a:avLst/>
          </a:prstGeom>
        </p:spPr>
        <p:txBody>
          <a:bodyPr/>
          <a:lstStyle>
            <a:lvl1pPr marL="0" indent="0">
              <a:buNone/>
              <a:defRPr sz="900" baseline="0"/>
            </a:lvl1pPr>
          </a:lstStyle>
          <a:p>
            <a:pPr lvl="0"/>
            <a:r>
              <a:rPr lang="en-US" dirty="0"/>
              <a:t>Click to edit Footer to add Notes or Sources</a:t>
            </a:r>
          </a:p>
        </p:txBody>
      </p:sp>
      <p:sp>
        <p:nvSpPr>
          <p:cNvPr id="10" name="TextBox 9"/>
          <p:cNvSpPr txBox="1"/>
          <p:nvPr userDrawn="1"/>
        </p:nvSpPr>
        <p:spPr>
          <a:xfrm>
            <a:off x="5567320" y="-56644"/>
            <a:ext cx="3633324" cy="276999"/>
          </a:xfrm>
          <a:prstGeom prst="rect">
            <a:avLst/>
          </a:prstGeom>
          <a:noFill/>
        </p:spPr>
        <p:txBody>
          <a:bodyPr wrap="square" rtlCol="0">
            <a:spAutoFit/>
          </a:bodyPr>
          <a:lstStyle/>
          <a:p>
            <a:pPr algn="r"/>
            <a:r>
              <a:rPr lang="en-US" sz="1200" b="1" dirty="0">
                <a:solidFill>
                  <a:srgbClr val="C00000"/>
                </a:solidFill>
              </a:rPr>
              <a:t>ATTORNEY CLIENT PRIVILEGED</a:t>
            </a:r>
          </a:p>
        </p:txBody>
      </p:sp>
    </p:spTree>
    <p:extLst>
      <p:ext uri="{BB962C8B-B14F-4D97-AF65-F5344CB8AC3E}">
        <p14:creationId xmlns:p14="http://schemas.microsoft.com/office/powerpoint/2010/main" val="3386903353"/>
      </p:ext>
    </p:extLst>
  </p:cSld>
  <p:clrMapOvr>
    <a:masterClrMapping/>
  </p:clrMapOvr>
  <p:extLst mod="1">
    <p:ext uri="{DCECCB84-F9BA-43D5-87BE-67443E8EF086}">
      <p15:sldGuideLst xmlns:p15="http://schemas.microsoft.com/office/powerpoint/2012/main">
        <p15:guide id="1" orient="horz" pos="4152"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8788"/>
            <a:ext cx="8229600" cy="5715000"/>
          </a:xfrm>
          <a:prstGeom prst="rect">
            <a:avLst/>
          </a:prstGeom>
        </p:spPr>
        <p:txBody>
          <a:bodyPr anchor="ctr" anchorCtr="0"/>
          <a:lstStyle>
            <a:lvl1pPr>
              <a:defRPr sz="4800">
                <a:solidFill>
                  <a:srgbClr val="FFFFFF"/>
                </a:solidFill>
              </a:defRPr>
            </a:lvl1pPr>
          </a:lstStyle>
          <a:p>
            <a:r>
              <a:rPr lang="en-US"/>
              <a:t>Click to add text</a:t>
            </a:r>
            <a:endParaRPr lang="en-US" dirty="0"/>
          </a:p>
        </p:txBody>
      </p:sp>
      <p:sp>
        <p:nvSpPr>
          <p:cNvPr id="8" name="Date Placeholder 2"/>
          <p:cNvSpPr>
            <a:spLocks noGrp="1"/>
          </p:cNvSpPr>
          <p:nvPr>
            <p:ph type="dt" sz="half" idx="14"/>
          </p:nvPr>
        </p:nvSpPr>
        <p:spPr>
          <a:xfrm>
            <a:off x="6470651" y="6464808"/>
            <a:ext cx="1366351" cy="153888"/>
          </a:xfrm>
        </p:spPr>
        <p:txBody>
          <a:bodyPr/>
          <a:lstStyle>
            <a:lvl1pPr>
              <a:defRPr>
                <a:solidFill>
                  <a:schemeClr val="bg1"/>
                </a:solidFill>
              </a:defRPr>
            </a:lvl1pPr>
          </a:lstStyle>
          <a:p>
            <a:r>
              <a:rPr lang="en-US" dirty="0">
                <a:solidFill>
                  <a:prstClr val="white"/>
                </a:solidFill>
              </a:rPr>
              <a:t>Date</a:t>
            </a:r>
          </a:p>
        </p:txBody>
      </p:sp>
      <p:sp>
        <p:nvSpPr>
          <p:cNvPr id="9" name="Footer Placeholder 3"/>
          <p:cNvSpPr>
            <a:spLocks noGrp="1"/>
          </p:cNvSpPr>
          <p:nvPr>
            <p:ph type="ftr" sz="quarter" idx="15"/>
          </p:nvPr>
        </p:nvSpPr>
        <p:spPr>
          <a:xfrm>
            <a:off x="3200400" y="6464808"/>
            <a:ext cx="2743200" cy="153888"/>
          </a:xfrm>
        </p:spPr>
        <p:txBody>
          <a:bodyPr/>
          <a:lstStyle>
            <a:lvl1pPr>
              <a:defRPr>
                <a:solidFill>
                  <a:schemeClr val="bg1"/>
                </a:solidFill>
              </a:defRPr>
            </a:lvl1pPr>
          </a:lstStyle>
          <a:p>
            <a:r>
              <a:rPr lang="en-US" dirty="0">
                <a:solidFill>
                  <a:prstClr val="white"/>
                </a:solidFill>
              </a:rPr>
              <a:t>Footer</a:t>
            </a:r>
          </a:p>
        </p:txBody>
      </p:sp>
      <p:sp>
        <p:nvSpPr>
          <p:cNvPr id="10" name="Slide Number Placeholder 4"/>
          <p:cNvSpPr>
            <a:spLocks noGrp="1"/>
          </p:cNvSpPr>
          <p:nvPr>
            <p:ph type="sldNum" sz="quarter" idx="16"/>
          </p:nvPr>
        </p:nvSpPr>
        <p:spPr>
          <a:xfrm>
            <a:off x="7955280" y="6409944"/>
            <a:ext cx="731520" cy="274320"/>
          </a:xfrm>
          <a:noFill/>
        </p:spPr>
        <p:txBody>
          <a:bodyPr/>
          <a:lstStyle>
            <a:lvl1pPr>
              <a:defRPr>
                <a:solidFill>
                  <a:schemeClr val="bg1"/>
                </a:solidFill>
              </a:defRPr>
            </a:lvl1pPr>
          </a:lstStyle>
          <a:p>
            <a:fld id="{F3EC7EDD-B554-9142-9977-52420729B2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226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4"/>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74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2"/>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5" y="1535117"/>
            <a:ext cx="3760885"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5"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4" y="1535117"/>
            <a:ext cx="3762362"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4"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2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30"/>
            <a:ext cx="7772400" cy="1470025"/>
          </a:xfrm>
          <a:prstGeom prst="rect">
            <a:avLst/>
          </a:prstGeom>
        </p:spPr>
        <p:txBody>
          <a:bodyPr/>
          <a:lstStyle>
            <a:lvl1pPr algn="l">
              <a:defRPr/>
            </a:lvl1pPr>
          </a:lstStyle>
          <a:p>
            <a:r>
              <a:rPr lang="en-US" dirty="0" smtClean="0"/>
              <a:t>Click to edit section name</a:t>
            </a:r>
            <a:endParaRPr lang="en-US" dirty="0"/>
          </a:p>
        </p:txBody>
      </p:sp>
      <p:sp>
        <p:nvSpPr>
          <p:cNvPr id="3" name="Subtitle 2"/>
          <p:cNvSpPr>
            <a:spLocks noGrp="1"/>
          </p:cNvSpPr>
          <p:nvPr>
            <p:ph type="subTitle" idx="1" hasCustomPrompt="1"/>
          </p:nvPr>
        </p:nvSpPr>
        <p:spPr>
          <a:xfrm>
            <a:off x="685800" y="3361267"/>
            <a:ext cx="6400800" cy="1752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a:t>
            </a:r>
            <a:endParaRPr lang="en-US" dirty="0"/>
          </a:p>
        </p:txBody>
      </p:sp>
    </p:spTree>
    <p:extLst>
      <p:ext uri="{BB962C8B-B14F-4D97-AF65-F5344CB8AC3E}">
        <p14:creationId xmlns:p14="http://schemas.microsoft.com/office/powerpoint/2010/main" val="12522131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umn Equal">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914400"/>
          </a:xfrm>
          <a:prstGeom prst="rect">
            <a:avLst/>
          </a:prstGeom>
        </p:spPr>
        <p:txBody>
          <a:bodyPr/>
          <a:lstStyle/>
          <a:p>
            <a:r>
              <a:rPr lang="en-US" smtClean="0"/>
              <a:t>Click to edit Master title style</a:t>
            </a:r>
            <a:endParaRPr lang="en-US" dirty="0"/>
          </a:p>
        </p:txBody>
      </p:sp>
      <p:sp>
        <p:nvSpPr>
          <p:cNvPr id="11" name="Date Placeholder 10"/>
          <p:cNvSpPr>
            <a:spLocks noGrp="1"/>
          </p:cNvSpPr>
          <p:nvPr>
            <p:ph type="dt" sz="half" idx="14"/>
          </p:nvPr>
        </p:nvSpPr>
        <p:spPr>
          <a:xfrm>
            <a:off x="6470658" y="6464808"/>
            <a:ext cx="1366351" cy="153888"/>
          </a:xfrm>
          <a:prstGeom prst="rect">
            <a:avLst/>
          </a:prstGeom>
        </p:spPr>
        <p:txBody>
          <a:bodyPr/>
          <a:lstStyle/>
          <a:p>
            <a:r>
              <a:rPr lang="en-US" dirty="0" smtClean="0">
                <a:solidFill>
                  <a:prstClr val="black"/>
                </a:solidFill>
              </a:rPr>
              <a:t>Date</a:t>
            </a:r>
            <a:endParaRPr lang="en-US" dirty="0">
              <a:solidFill>
                <a:prstClr val="black"/>
              </a:solidFill>
            </a:endParaRPr>
          </a:p>
        </p:txBody>
      </p:sp>
      <p:sp>
        <p:nvSpPr>
          <p:cNvPr id="12" name="Footer Placeholder 11"/>
          <p:cNvSpPr>
            <a:spLocks noGrp="1"/>
          </p:cNvSpPr>
          <p:nvPr>
            <p:ph type="ftr" sz="quarter" idx="15"/>
          </p:nvPr>
        </p:nvSpPr>
        <p:spPr>
          <a:xfrm>
            <a:off x="3200400" y="6464808"/>
            <a:ext cx="2743200" cy="153888"/>
          </a:xfrm>
          <a:prstGeom prst="rect">
            <a:avLst/>
          </a:prstGeom>
        </p:spPr>
        <p:txBody>
          <a:bodyPr/>
          <a:lstStyle/>
          <a:p>
            <a:r>
              <a:rPr lang="en-US" dirty="0" smtClean="0">
                <a:solidFill>
                  <a:prstClr val="black"/>
                </a:solidFill>
              </a:rPr>
              <a:t>Footer</a:t>
            </a:r>
            <a:endParaRPr lang="en-US" dirty="0">
              <a:solidFill>
                <a:prstClr val="black"/>
              </a:solidFill>
            </a:endParaRPr>
          </a:p>
        </p:txBody>
      </p:sp>
      <p:sp>
        <p:nvSpPr>
          <p:cNvPr id="13" name="Slide Number Placeholder 12"/>
          <p:cNvSpPr>
            <a:spLocks noGrp="1"/>
          </p:cNvSpPr>
          <p:nvPr>
            <p:ph type="sldNum" sz="quarter" idx="16"/>
          </p:nvPr>
        </p:nvSpPr>
        <p:spPr/>
        <p:txBody>
          <a:bodyPr/>
          <a:lstStyle/>
          <a:p>
            <a:fld id="{F3EC7EDD-B554-9142-9977-52420729B2A8}"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7"/>
          </p:nvPr>
        </p:nvSpPr>
        <p:spPr>
          <a:xfrm>
            <a:off x="457200" y="1600200"/>
            <a:ext cx="4005072" cy="42702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quarter" idx="18"/>
          </p:nvPr>
        </p:nvSpPr>
        <p:spPr>
          <a:xfrm>
            <a:off x="4681728" y="1600200"/>
            <a:ext cx="4005072" cy="42702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 y="5943601"/>
            <a:ext cx="3200407" cy="914403"/>
          </a:xfrm>
          <a:prstGeom prst="rect">
            <a:avLst/>
          </a:prstGeom>
        </p:spPr>
      </p:pic>
    </p:spTree>
    <p:extLst>
      <p:ext uri="{BB962C8B-B14F-4D97-AF65-F5344CB8AC3E}">
        <p14:creationId xmlns:p14="http://schemas.microsoft.com/office/powerpoint/2010/main" val="364122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59999" y="362537"/>
            <a:ext cx="7834089" cy="1143000"/>
          </a:xfrm>
          <a:prstGeom prst="rect">
            <a:avLst/>
          </a:prstGeom>
        </p:spPr>
        <p:txBody>
          <a:bodyPr>
            <a:normAutofit/>
          </a:bodyPr>
          <a:lstStyle>
            <a:lvl1pPr>
              <a:defRPr sz="1800" spc="0"/>
            </a:lvl1pPr>
          </a:lstStyle>
          <a:p>
            <a:r>
              <a:rPr lang="en-US" dirty="0" smtClean="0"/>
              <a:t>Click to edit Master title style</a:t>
            </a:r>
            <a:endParaRPr lang="en-US" dirty="0"/>
          </a:p>
        </p:txBody>
      </p:sp>
      <p:sp>
        <p:nvSpPr>
          <p:cNvPr id="10" name="Content Placeholder 2"/>
          <p:cNvSpPr>
            <a:spLocks noGrp="1"/>
          </p:cNvSpPr>
          <p:nvPr>
            <p:ph idx="1"/>
          </p:nvPr>
        </p:nvSpPr>
        <p:spPr>
          <a:xfrm>
            <a:off x="665477" y="1577728"/>
            <a:ext cx="7828596" cy="451827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Logo(only)26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246" y="6450876"/>
            <a:ext cx="589965" cy="314648"/>
          </a:xfrm>
          <a:prstGeom prst="rect">
            <a:avLst/>
          </a:prstGeom>
        </p:spPr>
      </p:pic>
      <p:sp>
        <p:nvSpPr>
          <p:cNvPr id="13" name="Rectangle 12"/>
          <p:cNvSpPr/>
          <p:nvPr userDrawn="1"/>
        </p:nvSpPr>
        <p:spPr>
          <a:xfrm>
            <a:off x="312692" y="1155710"/>
            <a:ext cx="8510779" cy="5240265"/>
          </a:xfrm>
          <a:prstGeom prst="rect">
            <a:avLst/>
          </a:prstGeom>
          <a:solidFill>
            <a:schemeClr val="bg1">
              <a:alpha val="2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endParaRPr lang="en-US" sz="1350" dirty="0">
              <a:solidFill>
                <a:prstClr val="white"/>
              </a:solidFill>
            </a:endParaRPr>
          </a:p>
        </p:txBody>
      </p:sp>
      <p:sp>
        <p:nvSpPr>
          <p:cNvPr id="14" name="Slide Number Placeholder 1"/>
          <p:cNvSpPr>
            <a:spLocks noGrp="1"/>
          </p:cNvSpPr>
          <p:nvPr>
            <p:ph type="sldNum" sz="quarter" idx="15"/>
          </p:nvPr>
        </p:nvSpPr>
        <p:spPr>
          <a:xfrm>
            <a:off x="6226950" y="6450880"/>
            <a:ext cx="2133600" cy="365125"/>
          </a:xfrm>
        </p:spPr>
        <p:txBody>
          <a:bodyPr/>
          <a:lstStyle/>
          <a:p>
            <a:fld id="{7E10333D-3632-4070-8022-5E40116BD47A}" type="slidenum">
              <a:rPr lang="en-GB" smtClean="0">
                <a:solidFill>
                  <a:srgbClr val="0D1B86"/>
                </a:solidFill>
              </a:rPr>
              <a:pPr/>
              <a:t>‹#›</a:t>
            </a:fld>
            <a:endParaRPr lang="en-GB" dirty="0">
              <a:solidFill>
                <a:srgbClr val="0D1B86"/>
              </a:solidFill>
            </a:endParaRPr>
          </a:p>
        </p:txBody>
      </p:sp>
    </p:spTree>
    <p:extLst>
      <p:ext uri="{BB962C8B-B14F-4D97-AF65-F5344CB8AC3E}">
        <p14:creationId xmlns:p14="http://schemas.microsoft.com/office/powerpoint/2010/main" val="618528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914400"/>
          </a:xfrm>
          <a:prstGeom prst="rect">
            <a:avLst/>
          </a:prstGeom>
        </p:spPr>
        <p:txBody>
          <a:bodyPr/>
          <a:lstStyle/>
          <a:p>
            <a:r>
              <a:rPr lang="en-US" smtClean="0"/>
              <a:t>Click to edit Master title style</a:t>
            </a:r>
            <a:endParaRPr lang="en-US" dirty="0"/>
          </a:p>
        </p:txBody>
      </p:sp>
      <p:sp>
        <p:nvSpPr>
          <p:cNvPr id="11" name="Date Placeholder 10"/>
          <p:cNvSpPr>
            <a:spLocks noGrp="1"/>
          </p:cNvSpPr>
          <p:nvPr>
            <p:ph type="dt" sz="half" idx="14"/>
          </p:nvPr>
        </p:nvSpPr>
        <p:spPr>
          <a:xfrm>
            <a:off x="6470658" y="6464808"/>
            <a:ext cx="1366351" cy="153888"/>
          </a:xfrm>
          <a:prstGeom prst="rect">
            <a:avLst/>
          </a:prstGeom>
        </p:spPr>
        <p:txBody>
          <a:bodyPr/>
          <a:lstStyle/>
          <a:p>
            <a:r>
              <a:rPr lang="en-US" dirty="0" smtClean="0">
                <a:solidFill>
                  <a:prstClr val="black"/>
                </a:solidFill>
              </a:rPr>
              <a:t>Date</a:t>
            </a:r>
            <a:endParaRPr lang="en-US" dirty="0">
              <a:solidFill>
                <a:prstClr val="black"/>
              </a:solidFill>
            </a:endParaRPr>
          </a:p>
        </p:txBody>
      </p:sp>
      <p:sp>
        <p:nvSpPr>
          <p:cNvPr id="12" name="Footer Placeholder 11"/>
          <p:cNvSpPr>
            <a:spLocks noGrp="1"/>
          </p:cNvSpPr>
          <p:nvPr>
            <p:ph type="ftr" sz="quarter" idx="15"/>
          </p:nvPr>
        </p:nvSpPr>
        <p:spPr>
          <a:xfrm>
            <a:off x="3200400" y="6464808"/>
            <a:ext cx="2743200" cy="153888"/>
          </a:xfrm>
          <a:prstGeom prst="rect">
            <a:avLst/>
          </a:prstGeom>
        </p:spPr>
        <p:txBody>
          <a:bodyPr/>
          <a:lstStyle/>
          <a:p>
            <a:r>
              <a:rPr lang="en-US" dirty="0" smtClean="0">
                <a:solidFill>
                  <a:prstClr val="black"/>
                </a:solidFill>
              </a:rPr>
              <a:t>Footer</a:t>
            </a:r>
            <a:endParaRPr lang="en-US" dirty="0">
              <a:solidFill>
                <a:prstClr val="black"/>
              </a:solidFill>
            </a:endParaRPr>
          </a:p>
        </p:txBody>
      </p:sp>
      <p:sp>
        <p:nvSpPr>
          <p:cNvPr id="13" name="Slide Number Placeholder 12"/>
          <p:cNvSpPr>
            <a:spLocks noGrp="1"/>
          </p:cNvSpPr>
          <p:nvPr>
            <p:ph type="sldNum" sz="quarter" idx="16"/>
          </p:nvPr>
        </p:nvSpPr>
        <p:spPr/>
        <p:txBody>
          <a:bodyPr/>
          <a:lstStyle/>
          <a:p>
            <a:fld id="{F3EC7EDD-B554-9142-9977-52420729B2A8}"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7"/>
          </p:nvPr>
        </p:nvSpPr>
        <p:spPr>
          <a:xfrm>
            <a:off x="457200" y="1600200"/>
            <a:ext cx="2587752" cy="42702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quarter" idx="18"/>
          </p:nvPr>
        </p:nvSpPr>
        <p:spPr>
          <a:xfrm>
            <a:off x="3276757" y="1600200"/>
            <a:ext cx="2587752" cy="42702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quarter" idx="19"/>
          </p:nvPr>
        </p:nvSpPr>
        <p:spPr>
          <a:xfrm>
            <a:off x="6096314" y="1600200"/>
            <a:ext cx="2587752" cy="42702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 y="5943601"/>
            <a:ext cx="3200407" cy="914403"/>
          </a:xfrm>
          <a:prstGeom prst="rect">
            <a:avLst/>
          </a:prstGeom>
        </p:spPr>
      </p:pic>
    </p:spTree>
    <p:extLst>
      <p:ext uri="{BB962C8B-B14F-4D97-AF65-F5344CB8AC3E}">
        <p14:creationId xmlns:p14="http://schemas.microsoft.com/office/powerpoint/2010/main" val="3308752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0" descr="SOMBanner"/>
          <p:cNvPicPr>
            <a:picLocks noChangeAspect="1" noChangeArrowheads="1"/>
          </p:cNvPicPr>
          <p:nvPr userDrawn="1"/>
        </p:nvPicPr>
        <p:blipFill>
          <a:blip r:embed="rId2">
            <a:lum bright="10000"/>
            <a:extLst>
              <a:ext uri="{28A0092B-C50C-407E-A947-70E740481C1C}">
                <a14:useLocalDpi xmlns:a14="http://schemas.microsoft.com/office/drawing/2010/main" val="0"/>
              </a:ext>
            </a:extLst>
          </a:blip>
          <a:srcRect l="87549" t="31015"/>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p>
        </p:txBody>
      </p:sp>
      <p:sp>
        <p:nvSpPr>
          <p:cNvPr id="6" name="Line 8"/>
          <p:cNvSpPr>
            <a:spLocks noChangeShapeType="1"/>
          </p:cNvSpPr>
          <p:nvPr/>
        </p:nvSpPr>
        <p:spPr bwMode="auto">
          <a:xfrm>
            <a:off x="1981201" y="3962400"/>
            <a:ext cx="6513513"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sz="1800" dirty="0">
              <a:latin typeface="Arial" charset="0"/>
              <a:ea typeface="ＭＳ Ｐゴシック" charset="0"/>
              <a:cs typeface="ＭＳ Ｐゴシック" charset="0"/>
            </a:endParaRPr>
          </a:p>
        </p:txBody>
      </p:sp>
      <p:pic>
        <p:nvPicPr>
          <p:cNvPr id="7" name="Picture 13" descr="columns"/>
          <p:cNvPicPr>
            <a:picLocks noChangeAspect="1" noChangeArrowheads="1"/>
          </p:cNvPicPr>
          <p:nvPr userDrawn="1"/>
        </p:nvPicPr>
        <p:blipFill>
          <a:blip r:embed="rId3">
            <a:lum bright="10000"/>
            <a:extLst>
              <a:ext uri="{28A0092B-C50C-407E-A947-70E740481C1C}">
                <a14:useLocalDpi xmlns:a14="http://schemas.microsoft.com/office/drawing/2010/main" val="0"/>
              </a:ext>
            </a:extLst>
          </a:blip>
          <a:srcRect/>
          <a:stretch>
            <a:fillRect/>
          </a:stretch>
        </p:blipFill>
        <p:spPr bwMode="auto">
          <a:xfrm>
            <a:off x="8031164" y="6251577"/>
            <a:ext cx="11128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SOMBanner"/>
          <p:cNvPicPr>
            <a:picLocks noChangeAspect="1" noChangeArrowheads="1"/>
          </p:cNvPicPr>
          <p:nvPr userDrawn="1"/>
        </p:nvPicPr>
        <p:blipFill>
          <a:blip r:embed="rId2">
            <a:lum bright="10000"/>
            <a:extLst>
              <a:ext uri="{28A0092B-C50C-407E-A947-70E740481C1C}">
                <a14:useLocalDpi xmlns:a14="http://schemas.microsoft.com/office/drawing/2010/main" val="0"/>
              </a:ext>
            </a:extLst>
          </a:blip>
          <a:srcRect t="28061" r="10986"/>
          <a:stretch>
            <a:fillRect/>
          </a:stretch>
        </p:blipFill>
        <p:spPr bwMode="auto">
          <a:xfrm>
            <a:off x="4694239" y="6397627"/>
            <a:ext cx="3609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914401" y="1524000"/>
            <a:ext cx="7624763" cy="1752600"/>
          </a:xfrm>
          <a:prstGeom prst="rect">
            <a:avLst/>
          </a:prstGeom>
        </p:spPr>
        <p:txBody>
          <a:bodyPr/>
          <a:lstStyle>
            <a:lvl1pPr>
              <a:defRPr sz="5000"/>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981200" y="3962400"/>
            <a:ext cx="6553200" cy="1752600"/>
          </a:xfrm>
          <a:prstGeom prst="rect">
            <a:avLst/>
          </a:prstGeom>
        </p:spPr>
        <p:txBody>
          <a:bodyPr/>
          <a:lstStyle>
            <a:lvl1pPr marL="0" indent="0">
              <a:buFont typeface="Wingdings" pitchFamily="2" charset="2"/>
              <a:buNone/>
              <a:defRPr sz="2800"/>
            </a:lvl1pPr>
          </a:lstStyle>
          <a:p>
            <a:pPr lvl="0"/>
            <a:r>
              <a:rPr lang="en-US" altLang="en-US" noProof="0" smtClean="0"/>
              <a:t>Click to edit Master subtitle style</a:t>
            </a:r>
          </a:p>
        </p:txBody>
      </p:sp>
    </p:spTree>
    <p:extLst>
      <p:ext uri="{BB962C8B-B14F-4D97-AF65-F5344CB8AC3E}">
        <p14:creationId xmlns:p14="http://schemas.microsoft.com/office/powerpoint/2010/main" val="790892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cover slide">
    <p:spTree>
      <p:nvGrpSpPr>
        <p:cNvPr id="1" name=""/>
        <p:cNvGrpSpPr/>
        <p:nvPr/>
      </p:nvGrpSpPr>
      <p:grpSpPr>
        <a:xfrm>
          <a:off x="0" y="0"/>
          <a:ext cx="0" cy="0"/>
          <a:chOff x="0" y="0"/>
          <a:chExt cx="0" cy="0"/>
        </a:xfrm>
      </p:grpSpPr>
      <p:pic>
        <p:nvPicPr>
          <p:cNvPr id="9" name="Picture 8" descr="vcu_brand_mark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34" y="5719987"/>
            <a:ext cx="1747634" cy="686409"/>
          </a:xfrm>
          <a:prstGeom prst="rect">
            <a:avLst/>
          </a:prstGeom>
        </p:spPr>
      </p:pic>
      <p:sp>
        <p:nvSpPr>
          <p:cNvPr id="10" name="Title 9"/>
          <p:cNvSpPr>
            <a:spLocks noGrp="1"/>
          </p:cNvSpPr>
          <p:nvPr>
            <p:ph type="title" hasCustomPrompt="1"/>
          </p:nvPr>
        </p:nvSpPr>
        <p:spPr>
          <a:xfrm>
            <a:off x="597672" y="4051895"/>
            <a:ext cx="8229600" cy="1143000"/>
          </a:xfrm>
          <a:prstGeom prst="rect">
            <a:avLst/>
          </a:prstGeom>
        </p:spPr>
        <p:txBody>
          <a:bodyPr vert="horz"/>
          <a:lstStyle>
            <a:lvl1pPr algn="l">
              <a:defRPr sz="3200" baseline="0"/>
            </a:lvl1pPr>
          </a:lstStyle>
          <a:p>
            <a:r>
              <a:rPr lang="en-US" dirty="0" smtClean="0"/>
              <a:t>Click to edit presentation title</a:t>
            </a:r>
            <a:endParaRPr lang="en-US" dirty="0"/>
          </a:p>
        </p:txBody>
      </p:sp>
      <p:sp>
        <p:nvSpPr>
          <p:cNvPr id="11" name="Subtitle 2"/>
          <p:cNvSpPr>
            <a:spLocks noGrp="1"/>
          </p:cNvSpPr>
          <p:nvPr>
            <p:ph type="subTitle" idx="1" hasCustomPrompt="1"/>
          </p:nvPr>
        </p:nvSpPr>
        <p:spPr>
          <a:xfrm>
            <a:off x="598263" y="4888921"/>
            <a:ext cx="5688964" cy="1752600"/>
          </a:xfrm>
          <a:prstGeom prst="rect">
            <a:avLst/>
          </a:prstGeom>
        </p:spPr>
        <p:txBody>
          <a:bodyPr>
            <a:normAutofit/>
          </a:bodyPr>
          <a:lstStyle>
            <a:lvl1pPr marL="0" indent="0" algn="l">
              <a:buNone/>
              <a:defRPr sz="1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960145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632419"/>
            <a:ext cx="8229600" cy="114300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957980"/>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74768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74639"/>
            <a:ext cx="8229600" cy="114300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89" y="1535113"/>
            <a:ext cx="4040188"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89"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17" y="1535113"/>
            <a:ext cx="4041775"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1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5334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Gold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9521" y="2484977"/>
            <a:ext cx="5728528" cy="1470025"/>
          </a:xfrm>
          <a:prstGeom prst="rect">
            <a:avLst/>
          </a:prstGeom>
        </p:spPr>
        <p:txBody>
          <a:bodyPr>
            <a:noAutofit/>
          </a:bodyPr>
          <a:lstStyle>
            <a:lvl1pPr>
              <a:defRPr sz="3600" b="0">
                <a:solidFill>
                  <a:schemeClr val="tx1"/>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2749520" y="3948789"/>
            <a:ext cx="5728528" cy="1752600"/>
          </a:xfrm>
          <a:prstGeom prst="rect">
            <a:avLst/>
          </a:prstGeom>
        </p:spPr>
        <p:txBody>
          <a:bodyPr>
            <a:normAutofit/>
          </a:bodyPr>
          <a:lstStyle>
            <a:lvl1pPr marL="0" indent="0" algn="l">
              <a:buNone/>
              <a:defRPr sz="2400"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56804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theme-one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
        <p:nvSpPr>
          <p:cNvPr id="5" name="Title 1"/>
          <p:cNvSpPr>
            <a:spLocks noGrp="1"/>
          </p:cNvSpPr>
          <p:nvPr>
            <p:ph type="title" hasCustomPrompt="1"/>
          </p:nvPr>
        </p:nvSpPr>
        <p:spPr>
          <a:xfrm>
            <a:off x="588364" y="632419"/>
            <a:ext cx="8229600" cy="1143000"/>
          </a:xfrm>
          <a:prstGeom prst="rect">
            <a:avLst/>
          </a:prstGeom>
        </p:spPr>
        <p:txBody>
          <a:bodyPr/>
          <a:lstStyle/>
          <a:p>
            <a:r>
              <a:rPr lang="en-US" dirty="0" smtClean="0"/>
              <a:t>Click to edit headline</a:t>
            </a:r>
            <a:endParaRPr lang="en-US" dirty="0"/>
          </a:p>
        </p:txBody>
      </p:sp>
      <p:sp>
        <p:nvSpPr>
          <p:cNvPr id="7" name="Content Placeholder 2"/>
          <p:cNvSpPr>
            <a:spLocks noGrp="1"/>
          </p:cNvSpPr>
          <p:nvPr>
            <p:ph idx="1" hasCustomPrompt="1"/>
          </p:nvPr>
        </p:nvSpPr>
        <p:spPr>
          <a:xfrm>
            <a:off x="588364" y="1957980"/>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5010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theme-two 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
        <p:nvSpPr>
          <p:cNvPr id="8" name="Title 1"/>
          <p:cNvSpPr>
            <a:spLocks noGrp="1"/>
          </p:cNvSpPr>
          <p:nvPr>
            <p:ph type="title" hasCustomPrompt="1"/>
          </p:nvPr>
        </p:nvSpPr>
        <p:spPr>
          <a:xfrm>
            <a:off x="600288" y="274639"/>
            <a:ext cx="8229600" cy="1143000"/>
          </a:xfrm>
          <a:prstGeom prst="rect">
            <a:avLst/>
          </a:prstGeom>
        </p:spPr>
        <p:txBody>
          <a:bodyPr/>
          <a:lstStyle>
            <a:lvl1pPr>
              <a:defRPr/>
            </a:lvl1pPr>
          </a:lstStyle>
          <a:p>
            <a:r>
              <a:rPr lang="en-US" dirty="0" smtClean="0"/>
              <a:t>Click to edit headline</a:t>
            </a:r>
            <a:endParaRPr lang="en-US" dirty="0"/>
          </a:p>
        </p:txBody>
      </p:sp>
      <p:sp>
        <p:nvSpPr>
          <p:cNvPr id="10" name="Text Placeholder 2"/>
          <p:cNvSpPr>
            <a:spLocks noGrp="1"/>
          </p:cNvSpPr>
          <p:nvPr>
            <p:ph type="body" idx="1" hasCustomPrompt="1"/>
          </p:nvPr>
        </p:nvSpPr>
        <p:spPr>
          <a:xfrm>
            <a:off x="600289" y="1535113"/>
            <a:ext cx="4040188"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1st column sub</a:t>
            </a:r>
          </a:p>
        </p:txBody>
      </p:sp>
      <p:sp>
        <p:nvSpPr>
          <p:cNvPr id="11" name="Content Placeholder 3"/>
          <p:cNvSpPr>
            <a:spLocks noGrp="1"/>
          </p:cNvSpPr>
          <p:nvPr>
            <p:ph sz="half" idx="2"/>
          </p:nvPr>
        </p:nvSpPr>
        <p:spPr>
          <a:xfrm>
            <a:off x="600289"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3" hasCustomPrompt="1"/>
          </p:nvPr>
        </p:nvSpPr>
        <p:spPr>
          <a:xfrm>
            <a:off x="4788117" y="1535113"/>
            <a:ext cx="4041775"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2nd column sub</a:t>
            </a:r>
          </a:p>
        </p:txBody>
      </p:sp>
      <p:sp>
        <p:nvSpPr>
          <p:cNvPr id="13" name="Content Placeholder 5"/>
          <p:cNvSpPr>
            <a:spLocks noGrp="1"/>
          </p:cNvSpPr>
          <p:nvPr>
            <p:ph sz="quarter" idx="4"/>
          </p:nvPr>
        </p:nvSpPr>
        <p:spPr>
          <a:xfrm>
            <a:off x="478811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528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theme-one column">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770473" y="587912"/>
            <a:ext cx="8229600" cy="1143000"/>
          </a:xfrm>
          <a:prstGeom prst="rect">
            <a:avLst/>
          </a:prstGeom>
        </p:spPr>
        <p:txBody>
          <a:bodyPr vert="horz" lIns="91440" tIns="45720" rIns="91440" bIns="45720" rtlCol="0" anchor="ctr">
            <a:normAutofit/>
          </a:bodyPr>
          <a:lstStyle/>
          <a:p>
            <a:r>
              <a:rPr lang="en-US" dirty="0" smtClean="0"/>
              <a:t>Click to edit headline</a:t>
            </a:r>
            <a:endParaRPr lang="en-US" dirty="0"/>
          </a:p>
        </p:txBody>
      </p:sp>
      <p:sp>
        <p:nvSpPr>
          <p:cNvPr id="9" name="Text Placeholder 2"/>
          <p:cNvSpPr>
            <a:spLocks noGrp="1"/>
          </p:cNvSpPr>
          <p:nvPr>
            <p:ph idx="1" hasCustomPrompt="1"/>
          </p:nvPr>
        </p:nvSpPr>
        <p:spPr>
          <a:xfrm>
            <a:off x="770473" y="1913473"/>
            <a:ext cx="8229600" cy="4525963"/>
          </a:xfrm>
          <a:prstGeom prst="rect">
            <a:avLst/>
          </a:prstGeom>
        </p:spPr>
        <p:txBody>
          <a:bodyPr vert="horz" lIns="91440" tIns="45720" rIns="91440" bIns="45720" rtlCol="0">
            <a:normAutofit/>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31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ustom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7059" y="3180825"/>
            <a:ext cx="6602389" cy="1470025"/>
          </a:xfrm>
          <a:prstGeom prst="rect">
            <a:avLst/>
          </a:prstGeom>
        </p:spPr>
        <p:txBody>
          <a:bodyPr>
            <a:normAutofit/>
          </a:bodyPr>
          <a:lstStyle>
            <a:lvl1pPr algn="l">
              <a:defRPr sz="3000" baseline="0">
                <a:solidFill>
                  <a:schemeClr val="tx1">
                    <a:lumMod val="75000"/>
                    <a:lumOff val="25000"/>
                  </a:schemeClr>
                </a:solidFill>
              </a:defRPr>
            </a:lvl1pPr>
          </a:lstStyle>
          <a:p>
            <a:r>
              <a:rPr lang="en-US" dirty="0" smtClean="0"/>
              <a:t>Click to edit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1267056" y="4488477"/>
            <a:ext cx="5590944" cy="1752600"/>
          </a:xfrm>
          <a:prstGeom prst="rect">
            <a:avLst/>
          </a:prstGeom>
        </p:spPr>
        <p:txBody>
          <a:bodyPr>
            <a:normAutofit/>
          </a:bodyPr>
          <a:lstStyle>
            <a:lvl1pPr marL="0" indent="0" algn="l">
              <a:buNone/>
              <a:defRPr sz="1800" b="1">
                <a:solidFill>
                  <a:schemeClr val="tx1">
                    <a:lumMod val="75000"/>
                    <a:lumOff val="2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1417198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White the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6"/>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410203" y="6264579"/>
            <a:ext cx="3664404" cy="506339"/>
          </a:xfrm>
          <a:prstGeom prst="rect">
            <a:avLst/>
          </a:prstGeom>
        </p:spPr>
        <p:txBody>
          <a:bodyPr/>
          <a:lstStyle>
            <a:lvl1pPr>
              <a:defRPr sz="1350">
                <a:solidFill>
                  <a:schemeClr val="tx1">
                    <a:lumMod val="65000"/>
                    <a:lumOff val="35000"/>
                  </a:schemeClr>
                </a:solidFill>
              </a:defRPr>
            </a:lvl1pPr>
          </a:lstStyle>
          <a:p>
            <a:r>
              <a:rPr lang="en-US" dirty="0" smtClean="0">
                <a:solidFill>
                  <a:prstClr val="black">
                    <a:lumMod val="65000"/>
                    <a:lumOff val="35000"/>
                  </a:prstClr>
                </a:solidFill>
              </a:rPr>
              <a:t>Society of Biological Psychiatry </a:t>
            </a:r>
            <a:br>
              <a:rPr lang="en-US" dirty="0" smtClean="0">
                <a:solidFill>
                  <a:prstClr val="black">
                    <a:lumMod val="65000"/>
                    <a:lumOff val="35000"/>
                  </a:prstClr>
                </a:solidFill>
              </a:rPr>
            </a:br>
            <a:r>
              <a:rPr lang="en-US" dirty="0" smtClean="0">
                <a:solidFill>
                  <a:prstClr val="black">
                    <a:lumMod val="65000"/>
                    <a:lumOff val="35000"/>
                  </a:prstClr>
                </a:solidFill>
              </a:rPr>
              <a:t>2017 Annual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3865278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White the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2"/>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6" y="1535117"/>
            <a:ext cx="3760885"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6"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4" y="1535117"/>
            <a:ext cx="3762362"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4"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810375" y="6351667"/>
            <a:ext cx="2133600" cy="365125"/>
          </a:xfrm>
          <a:prstGeom prst="rect">
            <a:avLst/>
          </a:prstGeom>
        </p:spPr>
        <p:txBody>
          <a:bodyPr/>
          <a:lstStyle/>
          <a:p>
            <a:fld id="{690329F5-542D-9840-825F-A9A559834D5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06591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smtClean="0"/>
              <a:t>Click to edit Master subtitle style</a:t>
            </a:r>
            <a:endParaRPr lang="en-US"/>
          </a:p>
        </p:txBody>
      </p:sp>
    </p:spTree>
    <p:extLst>
      <p:ext uri="{BB962C8B-B14F-4D97-AF65-F5344CB8AC3E}">
        <p14:creationId xmlns:p14="http://schemas.microsoft.com/office/powerpoint/2010/main" val="226578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6"/>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387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2"/>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6" y="1535117"/>
            <a:ext cx="3760885"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6"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4" y="1535117"/>
            <a:ext cx="3762362"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4"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576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8274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83295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6"/>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410203" y="6264579"/>
            <a:ext cx="3664404" cy="506339"/>
          </a:xfrm>
          <a:prstGeom prst="rect">
            <a:avLst/>
          </a:prstGeom>
        </p:spPr>
        <p:txBody>
          <a:bodyPr/>
          <a:lstStyle>
            <a:lvl1pPr>
              <a:defRPr sz="1350">
                <a:solidFill>
                  <a:schemeClr val="tx1">
                    <a:lumMod val="65000"/>
                    <a:lumOff val="35000"/>
                  </a:schemeClr>
                </a:solidFill>
              </a:defRPr>
            </a:lvl1pPr>
          </a:lstStyle>
          <a:p>
            <a:r>
              <a:rPr lang="en-US" dirty="0" smtClean="0">
                <a:solidFill>
                  <a:prstClr val="black">
                    <a:lumMod val="65000"/>
                    <a:lumOff val="35000"/>
                  </a:prstClr>
                </a:solidFill>
              </a:rPr>
              <a:t>Society of Biological Psychiatry </a:t>
            </a:r>
            <a:br>
              <a:rPr lang="en-US" dirty="0" smtClean="0">
                <a:solidFill>
                  <a:prstClr val="black">
                    <a:lumMod val="65000"/>
                    <a:lumOff val="35000"/>
                  </a:prstClr>
                </a:solidFill>
              </a:rPr>
            </a:br>
            <a:r>
              <a:rPr lang="en-US" dirty="0" smtClean="0">
                <a:solidFill>
                  <a:prstClr val="black">
                    <a:lumMod val="65000"/>
                    <a:lumOff val="35000"/>
                  </a:prstClr>
                </a:solidFill>
              </a:rPr>
              <a:t>2017 Annual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10690494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2"/>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6" y="1535117"/>
            <a:ext cx="3760885"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6"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4" y="1535117"/>
            <a:ext cx="3762362"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4"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810375" y="6351667"/>
            <a:ext cx="2133600" cy="365125"/>
          </a:xfrm>
          <a:prstGeom prst="rect">
            <a:avLst/>
          </a:prstGeom>
        </p:spPr>
        <p:txBody>
          <a:bodyPr/>
          <a:lstStyle/>
          <a:p>
            <a:fld id="{690329F5-542D-9840-825F-A9A559834D5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4704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Gray the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8134" y="524933"/>
            <a:ext cx="7958666" cy="892706"/>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28133" y="1535115"/>
            <a:ext cx="3769254"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4" name="Content Placeholder 3"/>
          <p:cNvSpPr>
            <a:spLocks noGrp="1"/>
          </p:cNvSpPr>
          <p:nvPr>
            <p:ph sz="half" idx="2"/>
          </p:nvPr>
        </p:nvSpPr>
        <p:spPr>
          <a:xfrm>
            <a:off x="728133" y="2174875"/>
            <a:ext cx="376925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916069" y="1535115"/>
            <a:ext cx="377073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6" name="Content Placeholder 5"/>
          <p:cNvSpPr>
            <a:spLocks noGrp="1"/>
          </p:cNvSpPr>
          <p:nvPr>
            <p:ph sz="quarter" idx="4"/>
          </p:nvPr>
        </p:nvSpPr>
        <p:spPr>
          <a:xfrm>
            <a:off x="4916069" y="2174875"/>
            <a:ext cx="377073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1322221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11914"/>
            <a:ext cx="9144000" cy="935789"/>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1808788"/>
            <a:ext cx="9144000" cy="735263"/>
          </a:xfrm>
          <a:prstGeom prst="rect">
            <a:avLst/>
          </a:prstGeom>
        </p:spPr>
        <p:txBody>
          <a:bodyPr/>
          <a:lstStyle>
            <a:lvl1pPr marL="0" indent="0" algn="ctr">
              <a:buNone/>
              <a:defRPr>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299885" y="2928471"/>
            <a:ext cx="6230470" cy="1016000"/>
          </a:xfrm>
          <a:prstGeom prst="rect">
            <a:avLst/>
          </a:prstGeom>
        </p:spPr>
        <p:txBody>
          <a:bodyPr/>
          <a:lstStyle>
            <a:lvl1pPr marL="0" indent="0" algn="ctr">
              <a:buNone/>
              <a:defRPr sz="2400"/>
            </a:lvl1pPr>
          </a:lstStyle>
          <a:p>
            <a:pPr>
              <a:lnSpc>
                <a:spcPct val="80000"/>
              </a:lnSpc>
            </a:pPr>
            <a:r>
              <a:rPr lang="en-US" sz="2100" b="1" dirty="0" smtClean="0">
                <a:solidFill>
                  <a:schemeClr val="tx2"/>
                </a:solidFill>
                <a:latin typeface="Calibri" charset="0"/>
                <a:ea typeface="ＭＳ Ｐゴシック" charset="0"/>
                <a:cs typeface="ＭＳ Ｐゴシック" charset="0"/>
              </a:rPr>
              <a:t>Speaker Name</a:t>
            </a:r>
          </a:p>
          <a:p>
            <a:pPr>
              <a:lnSpc>
                <a:spcPct val="80000"/>
              </a:lnSpc>
            </a:pPr>
            <a:r>
              <a:rPr lang="en-US" sz="1125" b="1" dirty="0" smtClean="0">
                <a:solidFill>
                  <a:schemeClr val="tx2"/>
                </a:solidFill>
                <a:latin typeface="Calibri" charset="0"/>
                <a:ea typeface="ＭＳ Ｐゴシック" charset="0"/>
                <a:cs typeface="ＭＳ Ｐゴシック" charset="0"/>
              </a:rPr>
              <a:t>Speak</a:t>
            </a:r>
            <a:r>
              <a:rPr lang="en-US" sz="1125" b="1" baseline="0" dirty="0" smtClean="0">
                <a:solidFill>
                  <a:schemeClr val="tx2"/>
                </a:solidFill>
                <a:latin typeface="Calibri" charset="0"/>
                <a:ea typeface="ＭＳ Ｐゴシック" charset="0"/>
                <a:cs typeface="ＭＳ Ｐゴシック" charset="0"/>
              </a:rPr>
              <a:t>er Title</a:t>
            </a:r>
            <a:endParaRPr lang="en-US" sz="1125" b="1" dirty="0" smtClean="0">
              <a:solidFill>
                <a:schemeClr val="tx2"/>
              </a:solidFill>
              <a:latin typeface="Calibri" charset="0"/>
              <a:ea typeface="ＭＳ Ｐゴシック" charset="0"/>
              <a:cs typeface="ＭＳ Ｐゴシック" charset="0"/>
            </a:endParaRPr>
          </a:p>
          <a:p>
            <a:pPr lvl="0"/>
            <a:endParaRPr lang="en-US" dirty="0"/>
          </a:p>
        </p:txBody>
      </p:sp>
      <p:sp>
        <p:nvSpPr>
          <p:cNvPr id="10" name="Text Placeholder 9"/>
          <p:cNvSpPr>
            <a:spLocks noGrp="1"/>
          </p:cNvSpPr>
          <p:nvPr>
            <p:ph type="body" sz="quarter" idx="11" hasCustomPrompt="1"/>
          </p:nvPr>
        </p:nvSpPr>
        <p:spPr>
          <a:xfrm>
            <a:off x="6544237" y="4004236"/>
            <a:ext cx="2599765" cy="492592"/>
          </a:xfrm>
          <a:prstGeom prst="rect">
            <a:avLst/>
          </a:prstGeo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srgbClr val="1F497D">
                    <a:lumMod val="40000"/>
                    <a:lumOff val="60000"/>
                  </a:srgbClr>
                </a:solidFill>
                <a:effectLst/>
                <a:uLnTx/>
                <a:uFillTx/>
                <a:latin typeface="+mn-lt"/>
                <a:ea typeface="+mn-ea"/>
                <a:cs typeface="+mn-cs"/>
              </a:rPr>
              <a:t>Presentation Date</a:t>
            </a:r>
          </a:p>
        </p:txBody>
      </p:sp>
    </p:spTree>
    <p:extLst>
      <p:ext uri="{BB962C8B-B14F-4D97-AF65-F5344CB8AC3E}">
        <p14:creationId xmlns:p14="http://schemas.microsoft.com/office/powerpoint/2010/main" val="25990562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342892" lvl="0" indent="-257168">
              <a:spcBef>
                <a:spcPts val="0"/>
              </a:spcBef>
              <a:spcAft>
                <a:spcPts val="0"/>
              </a:spcAft>
              <a:buSzPts val="1800"/>
              <a:buChar char="●"/>
              <a:defRPr/>
            </a:lvl1pPr>
            <a:lvl2pPr marL="685783" lvl="1" indent="-238119">
              <a:spcBef>
                <a:spcPts val="1200"/>
              </a:spcBef>
              <a:spcAft>
                <a:spcPts val="0"/>
              </a:spcAft>
              <a:buSzPts val="1400"/>
              <a:buChar char="○"/>
              <a:defRPr/>
            </a:lvl2pPr>
            <a:lvl3pPr marL="1028675" lvl="2" indent="-238119">
              <a:spcBef>
                <a:spcPts val="1200"/>
              </a:spcBef>
              <a:spcAft>
                <a:spcPts val="0"/>
              </a:spcAft>
              <a:buSzPts val="1400"/>
              <a:buChar char="■"/>
              <a:defRPr/>
            </a:lvl3pPr>
            <a:lvl4pPr marL="1371566" lvl="3" indent="-238119">
              <a:spcBef>
                <a:spcPts val="1200"/>
              </a:spcBef>
              <a:spcAft>
                <a:spcPts val="0"/>
              </a:spcAft>
              <a:buSzPts val="1400"/>
              <a:buChar char="●"/>
              <a:defRPr/>
            </a:lvl4pPr>
            <a:lvl5pPr marL="1714457" lvl="4" indent="-238119">
              <a:spcBef>
                <a:spcPts val="1200"/>
              </a:spcBef>
              <a:spcAft>
                <a:spcPts val="0"/>
              </a:spcAft>
              <a:buSzPts val="1400"/>
              <a:buChar char="○"/>
              <a:defRPr/>
            </a:lvl5pPr>
            <a:lvl6pPr marL="2057348" lvl="5" indent="-238119">
              <a:spcBef>
                <a:spcPts val="1200"/>
              </a:spcBef>
              <a:spcAft>
                <a:spcPts val="0"/>
              </a:spcAft>
              <a:buSzPts val="1400"/>
              <a:buChar char="■"/>
              <a:defRPr/>
            </a:lvl6pPr>
            <a:lvl7pPr marL="2400240" lvl="6" indent="-238119">
              <a:spcBef>
                <a:spcPts val="1200"/>
              </a:spcBef>
              <a:spcAft>
                <a:spcPts val="0"/>
              </a:spcAft>
              <a:buSzPts val="1400"/>
              <a:buChar char="●"/>
              <a:defRPr/>
            </a:lvl7pPr>
            <a:lvl8pPr marL="2743132" lvl="7" indent="-238119">
              <a:spcBef>
                <a:spcPts val="1200"/>
              </a:spcBef>
              <a:spcAft>
                <a:spcPts val="0"/>
              </a:spcAft>
              <a:buSzPts val="1400"/>
              <a:buChar char="○"/>
              <a:defRPr/>
            </a:lvl8pPr>
            <a:lvl9pPr marL="3086023" lvl="8" indent="-238119">
              <a:spcBef>
                <a:spcPts val="1200"/>
              </a:spcBef>
              <a:spcAft>
                <a:spcPts val="12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lumMod val="65000"/>
                    <a:lumOff val="35000"/>
                  </a:prstClr>
                </a:solidFill>
              </a:rPr>
              <a:pPr/>
              <a:t>‹#›</a:t>
            </a:fld>
            <a:endParaRPr lang="en">
              <a:solidFill>
                <a:prstClr val="black">
                  <a:lumMod val="65000"/>
                  <a:lumOff val="35000"/>
                </a:prstClr>
              </a:solidFill>
            </a:endParaRPr>
          </a:p>
        </p:txBody>
      </p:sp>
    </p:spTree>
    <p:extLst>
      <p:ext uri="{BB962C8B-B14F-4D97-AF65-F5344CB8AC3E}">
        <p14:creationId xmlns:p14="http://schemas.microsoft.com/office/powerpoint/2010/main" val="883494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7" y="685807"/>
            <a:ext cx="7514035" cy="175259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8" y="2667006"/>
            <a:ext cx="3671291" cy="3124201"/>
          </a:xfrm>
          <a:prstGeom prst="rect">
            <a:avLst/>
          </a:prstGeo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a:prstGeom prst="rect">
            <a:avLst/>
          </a:prstGeo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99492" y="5883282"/>
            <a:ext cx="857250" cy="365125"/>
          </a:xfrm>
          <a:prstGeom prst="rect">
            <a:avLst/>
          </a:prstGeom>
        </p:spPr>
        <p:txBody>
          <a:bodyPr/>
          <a:lstStyle/>
          <a:p>
            <a:pPr defTabSz="914400"/>
            <a:fld id="{24A3FEFC-B7FC-46EA-B2CD-65FE7E938A53}" type="datetimeFigureOut">
              <a:rPr lang="en-US" smtClean="0">
                <a:solidFill>
                  <a:prstClr val="black"/>
                </a:solidFill>
              </a:rPr>
              <a:pPr defTabSz="914400"/>
              <a:t>9/11/2018</a:t>
            </a:fld>
            <a:endParaRPr lang="en-US" dirty="0">
              <a:solidFill>
                <a:prstClr val="black"/>
              </a:solidFill>
            </a:endParaRPr>
          </a:p>
        </p:txBody>
      </p:sp>
      <p:sp>
        <p:nvSpPr>
          <p:cNvPr id="6" name="Footer Placeholder 5"/>
          <p:cNvSpPr>
            <a:spLocks noGrp="1"/>
          </p:cNvSpPr>
          <p:nvPr>
            <p:ph type="ftr" sz="quarter" idx="11"/>
          </p:nvPr>
        </p:nvSpPr>
        <p:spPr>
          <a:xfrm>
            <a:off x="1929213" y="5883282"/>
            <a:ext cx="5313133"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p:txBody>
          <a:bodyPr/>
          <a:lstStyle/>
          <a:p>
            <a:fld id="{FEAD6DB0-FE72-4D43-B136-EB44966EF2F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5282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6"/>
            <a:ext cx="6000750" cy="2971801"/>
          </a:xfrm>
          <a:prstGeom prst="rect">
            <a:avLst/>
          </a:prstGeom>
        </p:spPr>
        <p:txBody>
          <a:bodyPr anchor="b">
            <a:normAutofit/>
          </a:bodyPr>
          <a:lstStyle>
            <a:lvl1pPr algn="l">
              <a:defRPr sz="27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74"/>
            <a:ext cx="4800600" cy="1947333"/>
          </a:xfrm>
          <a:prstGeom prst="rect">
            <a:avLst/>
          </a:prstGeom>
        </p:spPr>
        <p:txBody>
          <a:bodyPr anchor="t">
            <a:normAutofit/>
          </a:bodyPr>
          <a:lstStyle>
            <a:lvl1pPr marL="0" indent="0" algn="l">
              <a:buNone/>
              <a:defRPr sz="1181">
                <a:solidFill>
                  <a:schemeClr val="bg2">
                    <a:lumMod val="75000"/>
                  </a:schemeClr>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428309" y="6172207"/>
            <a:ext cx="1200150" cy="365125"/>
          </a:xfrm>
          <a:prstGeom prst="rect">
            <a:avLst/>
          </a:prstGeom>
        </p:spPr>
        <p:txBody>
          <a:bodyPr/>
          <a:lstStyle/>
          <a:p>
            <a:pPr defTabSz="914400"/>
            <a:fld id="{B61BEF0D-F0BB-DE4B-95CE-6DB70DBA9567}" type="datetimeFigureOut">
              <a:rPr lang="en-US" dirty="0">
                <a:solidFill>
                  <a:prstClr val="black"/>
                </a:solidFill>
              </a:rPr>
              <a:pPr defTabSz="914400"/>
              <a:t>9/11/2018</a:t>
            </a:fld>
            <a:endParaRPr lang="en-US" dirty="0">
              <a:solidFill>
                <a:prstClr val="black"/>
              </a:solidFill>
            </a:endParaRPr>
          </a:p>
        </p:txBody>
      </p:sp>
      <p:sp>
        <p:nvSpPr>
          <p:cNvPr id="5" name="Footer Placeholder 4"/>
          <p:cNvSpPr>
            <a:spLocks noGrp="1"/>
          </p:cNvSpPr>
          <p:nvPr>
            <p:ph type="ftr" sz="quarter" idx="11"/>
          </p:nvPr>
        </p:nvSpPr>
        <p:spPr>
          <a:xfrm>
            <a:off x="513159" y="6172207"/>
            <a:ext cx="565785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lumMod val="65000"/>
                    <a:lumOff val="35000"/>
                  </a:prstClr>
                </a:solidFill>
              </a:rPr>
              <a:pPr/>
              <a:t>‹#›</a:t>
            </a:fld>
            <a:endParaRPr lang="en-US" dirty="0">
              <a:solidFill>
                <a:prstClr val="black">
                  <a:lumMod val="65000"/>
                  <a:lumOff val="35000"/>
                </a:prst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31" y="91552"/>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0" y="32285"/>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3" y="609608"/>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589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US" dirty="0"/>
          </a:p>
        </p:txBody>
      </p:sp>
      <p:sp>
        <p:nvSpPr>
          <p:cNvPr id="11" name="Date Placeholder 10"/>
          <p:cNvSpPr>
            <a:spLocks noGrp="1"/>
          </p:cNvSpPr>
          <p:nvPr>
            <p:ph type="dt" sz="half" idx="14"/>
          </p:nvPr>
        </p:nvSpPr>
        <p:spPr>
          <a:xfrm>
            <a:off x="6470654" y="6466992"/>
            <a:ext cx="1366351" cy="153888"/>
          </a:xfrm>
          <a:prstGeom prst="rect">
            <a:avLst/>
          </a:prstGeom>
        </p:spPr>
        <p:txBody>
          <a:bodyPr/>
          <a:lstStyle/>
          <a:p>
            <a:pPr defTabSz="914400"/>
            <a:r>
              <a:rPr lang="en-US" dirty="0" smtClean="0">
                <a:solidFill>
                  <a:prstClr val="black"/>
                </a:solidFill>
              </a:rPr>
              <a:t>January 24, 2018</a:t>
            </a:r>
            <a:endParaRPr lang="en-US" dirty="0">
              <a:solidFill>
                <a:prstClr val="black"/>
              </a:solidFill>
            </a:endParaRPr>
          </a:p>
        </p:txBody>
      </p:sp>
      <p:sp>
        <p:nvSpPr>
          <p:cNvPr id="12" name="Footer Placeholder 11"/>
          <p:cNvSpPr>
            <a:spLocks noGrp="1"/>
          </p:cNvSpPr>
          <p:nvPr>
            <p:ph type="ftr" sz="quarter" idx="15"/>
          </p:nvPr>
        </p:nvSpPr>
        <p:spPr>
          <a:xfrm>
            <a:off x="3203993" y="6466992"/>
            <a:ext cx="2743200" cy="153888"/>
          </a:xfrm>
          <a:prstGeom prst="rect">
            <a:avLst/>
          </a:prstGeom>
        </p:spPr>
        <p:txBody>
          <a:bodyPr anchor="ctr"/>
          <a:lstStyle/>
          <a:p>
            <a:pPr defTabSz="914400"/>
            <a:r>
              <a:rPr lang="en-US" dirty="0" smtClean="0">
                <a:solidFill>
                  <a:prstClr val="black"/>
                </a:solidFill>
              </a:rPr>
              <a:t>VCUHS Management Group</a:t>
            </a:r>
            <a:endParaRPr lang="en-US" dirty="0">
              <a:solidFill>
                <a:prstClr val="black"/>
              </a:solidFill>
            </a:endParaRPr>
          </a:p>
        </p:txBody>
      </p:sp>
      <p:sp>
        <p:nvSpPr>
          <p:cNvPr id="13" name="Slide Number Placeholder 12"/>
          <p:cNvSpPr>
            <a:spLocks noGrp="1"/>
          </p:cNvSpPr>
          <p:nvPr>
            <p:ph type="sldNum" sz="quarter" idx="16"/>
          </p:nvPr>
        </p:nvSpPr>
        <p:spPr>
          <a:xfrm>
            <a:off x="7955280" y="6413878"/>
            <a:ext cx="731520" cy="274320"/>
          </a:xfrm>
        </p:spPr>
        <p:txBody>
          <a:bodyPr/>
          <a:lstStyle/>
          <a:p>
            <a:fld id="{F3EC7EDD-B554-9142-9977-52420729B2A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4" name="Content Placeholder 3"/>
          <p:cNvSpPr>
            <a:spLocks noGrp="1"/>
          </p:cNvSpPr>
          <p:nvPr>
            <p:ph sz="quarter" idx="17"/>
          </p:nvPr>
        </p:nvSpPr>
        <p:spPr>
          <a:xfrm>
            <a:off x="457200" y="1600200"/>
            <a:ext cx="8229600" cy="42702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3772031"/>
      </p:ext>
    </p:extLst>
  </p:cSld>
  <p:clrMapOvr>
    <a:masterClrMapping/>
  </p:clrMapOvr>
  <p:extLst mod="1">
    <p:ext uri="{DCECCB84-F9BA-43D5-87BE-67443E8EF086}">
      <p15:sldGuideLst xmlns:p15="http://schemas.microsoft.com/office/powerpoint/2012/main">
        <p15:guide id="1" orient="horz" pos="4152">
          <p15:clr>
            <a:srgbClr val="FBAE40"/>
          </p15:clr>
        </p15:guide>
        <p15:guide id="2"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White the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6"/>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474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White the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2"/>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6" y="1535117"/>
            <a:ext cx="3760885"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6"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4" y="1535117"/>
            <a:ext cx="3762362"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4"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0251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72407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025059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White the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6"/>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753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2"/>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410203" y="6264575"/>
            <a:ext cx="3664404" cy="506339"/>
          </a:xfrm>
          <a:prstGeom prst="rect">
            <a:avLst/>
          </a:prstGeom>
        </p:spPr>
        <p:txBody>
          <a:bodyPr/>
          <a:lstStyle>
            <a:lvl1pPr>
              <a:defRPr sz="1800">
                <a:solidFill>
                  <a:schemeClr val="tx1">
                    <a:lumMod val="65000"/>
                    <a:lumOff val="35000"/>
                  </a:schemeClr>
                </a:solidFill>
              </a:defRPr>
            </a:lvl1pPr>
          </a:lstStyle>
          <a:p>
            <a:r>
              <a:rPr lang="en-US" dirty="0" smtClean="0"/>
              <a:t>Society of Biological Psychiatry </a:t>
            </a:r>
            <a:br>
              <a:rPr lang="en-US" dirty="0" smtClean="0"/>
            </a:br>
            <a:r>
              <a:rPr lang="en-US" dirty="0" smtClean="0"/>
              <a:t>2017 Annual Meeting</a:t>
            </a:r>
            <a:endParaRPr lang="en-US" dirty="0"/>
          </a:p>
        </p:txBody>
      </p:sp>
    </p:spTree>
    <p:extLst>
      <p:ext uri="{BB962C8B-B14F-4D97-AF65-F5344CB8AC3E}">
        <p14:creationId xmlns:p14="http://schemas.microsoft.com/office/powerpoint/2010/main" val="41205971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White the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2"/>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6" y="1535117"/>
            <a:ext cx="3760885"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6"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4" y="1535117"/>
            <a:ext cx="3762362"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4"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033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3750829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507779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399"/>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0"/>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410203" y="6264573"/>
            <a:ext cx="3664404" cy="506339"/>
          </a:xfrm>
          <a:prstGeom prst="rect">
            <a:avLst/>
          </a:prstGeom>
        </p:spPr>
        <p:txBody>
          <a:bodyPr/>
          <a:lstStyle>
            <a:lvl1pPr>
              <a:defRPr sz="1800">
                <a:solidFill>
                  <a:schemeClr val="tx1">
                    <a:lumMod val="65000"/>
                    <a:lumOff val="35000"/>
                  </a:schemeClr>
                </a:solidFill>
              </a:defRPr>
            </a:lvl1pPr>
          </a:lstStyle>
          <a:p>
            <a:r>
              <a:rPr lang="en-US" dirty="0" smtClean="0">
                <a:solidFill>
                  <a:prstClr val="black">
                    <a:lumMod val="65000"/>
                    <a:lumOff val="35000"/>
                  </a:prstClr>
                </a:solidFill>
              </a:rPr>
              <a:t>Society of Biological Psychiatry </a:t>
            </a:r>
            <a:br>
              <a:rPr lang="en-US" dirty="0" smtClean="0">
                <a:solidFill>
                  <a:prstClr val="black">
                    <a:lumMod val="65000"/>
                    <a:lumOff val="35000"/>
                  </a:prstClr>
                </a:solidFill>
              </a:rPr>
            </a:br>
            <a:r>
              <a:rPr lang="en-US" dirty="0" smtClean="0">
                <a:solidFill>
                  <a:prstClr val="black">
                    <a:lumMod val="65000"/>
                    <a:lumOff val="35000"/>
                  </a:prstClr>
                </a:solidFill>
              </a:rPr>
              <a:t>2017 Annual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395766731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0999"/>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3" y="1535113"/>
            <a:ext cx="376088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4" name="Content Placeholder 3"/>
          <p:cNvSpPr>
            <a:spLocks noGrp="1"/>
          </p:cNvSpPr>
          <p:nvPr>
            <p:ph sz="half" idx="2"/>
          </p:nvPr>
        </p:nvSpPr>
        <p:spPr>
          <a:xfrm>
            <a:off x="702743" y="2174875"/>
            <a:ext cx="376088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2" y="1535113"/>
            <a:ext cx="3762362"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6" name="Content Placeholder 5"/>
          <p:cNvSpPr>
            <a:spLocks noGrp="1"/>
          </p:cNvSpPr>
          <p:nvPr>
            <p:ph sz="quarter" idx="4"/>
          </p:nvPr>
        </p:nvSpPr>
        <p:spPr>
          <a:xfrm>
            <a:off x="4890572" y="2174875"/>
            <a:ext cx="37623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810375" y="6351661"/>
            <a:ext cx="2133600" cy="365125"/>
          </a:xfrm>
          <a:prstGeom prst="rect">
            <a:avLst/>
          </a:prstGeom>
        </p:spPr>
        <p:txBody>
          <a:bodyPr/>
          <a:lstStyle/>
          <a:p>
            <a:fld id="{690329F5-542D-9840-825F-A9A559834D5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06033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710" y="533401"/>
            <a:ext cx="8229600" cy="884239"/>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756710" y="1600201"/>
            <a:ext cx="8229600" cy="4525963"/>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1410517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5" y="381001"/>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5" y="1535113"/>
            <a:ext cx="3760885"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subhead</a:t>
            </a:r>
          </a:p>
        </p:txBody>
      </p:sp>
      <p:sp>
        <p:nvSpPr>
          <p:cNvPr id="4" name="Content Placeholder 3"/>
          <p:cNvSpPr>
            <a:spLocks noGrp="1"/>
          </p:cNvSpPr>
          <p:nvPr>
            <p:ph sz="half" idx="2"/>
          </p:nvPr>
        </p:nvSpPr>
        <p:spPr>
          <a:xfrm>
            <a:off x="702745" y="2174875"/>
            <a:ext cx="376088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2" y="1535113"/>
            <a:ext cx="3762362"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subhead</a:t>
            </a:r>
          </a:p>
        </p:txBody>
      </p:sp>
      <p:sp>
        <p:nvSpPr>
          <p:cNvPr id="6" name="Content Placeholder 5"/>
          <p:cNvSpPr>
            <a:spLocks noGrp="1"/>
          </p:cNvSpPr>
          <p:nvPr>
            <p:ph sz="quarter" idx="4"/>
          </p:nvPr>
        </p:nvSpPr>
        <p:spPr>
          <a:xfrm>
            <a:off x="4890572" y="2174875"/>
            <a:ext cx="3762362"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1312289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9"/>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390933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22582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74639"/>
            <a:ext cx="9135879"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59299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2743" y="381001"/>
            <a:ext cx="7660677" cy="1036639"/>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702744" y="1535115"/>
            <a:ext cx="376088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4" name="Content Placeholder 3"/>
          <p:cNvSpPr>
            <a:spLocks noGrp="1"/>
          </p:cNvSpPr>
          <p:nvPr>
            <p:ph sz="half" idx="2"/>
          </p:nvPr>
        </p:nvSpPr>
        <p:spPr>
          <a:xfrm>
            <a:off x="702744" y="2174875"/>
            <a:ext cx="376088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90573" y="1535115"/>
            <a:ext cx="3762362"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6" name="Content Placeholder 5"/>
          <p:cNvSpPr>
            <a:spLocks noGrp="1"/>
          </p:cNvSpPr>
          <p:nvPr>
            <p:ph sz="quarter" idx="4"/>
          </p:nvPr>
        </p:nvSpPr>
        <p:spPr>
          <a:xfrm>
            <a:off x="4890573" y="2174875"/>
            <a:ext cx="37623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810375" y="6351663"/>
            <a:ext cx="2133600" cy="365125"/>
          </a:xfrm>
          <a:prstGeom prst="rect">
            <a:avLst/>
          </a:prstGeom>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277332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11910"/>
            <a:ext cx="9144000" cy="935789"/>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1808784"/>
            <a:ext cx="9144000" cy="735263"/>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299884" y="2928471"/>
            <a:ext cx="6230470" cy="1016000"/>
          </a:xfrm>
          <a:prstGeom prst="rect">
            <a:avLst/>
          </a:prstGeom>
        </p:spPr>
        <p:txBody>
          <a:bodyPr/>
          <a:lstStyle>
            <a:lvl1pPr marL="0" indent="0" algn="ctr">
              <a:buNone/>
              <a:defRPr sz="3200"/>
            </a:lvl1pPr>
          </a:lstStyle>
          <a:p>
            <a:pPr>
              <a:lnSpc>
                <a:spcPct val="80000"/>
              </a:lnSpc>
            </a:pPr>
            <a:r>
              <a:rPr lang="en-US" sz="2800" b="1" dirty="0" smtClean="0">
                <a:solidFill>
                  <a:schemeClr val="tx2"/>
                </a:solidFill>
                <a:latin typeface="Calibri" charset="0"/>
                <a:ea typeface="ＭＳ Ｐゴシック" charset="0"/>
                <a:cs typeface="ＭＳ Ｐゴシック" charset="0"/>
              </a:rPr>
              <a:t>Speaker Name</a:t>
            </a:r>
          </a:p>
          <a:p>
            <a:pPr>
              <a:lnSpc>
                <a:spcPct val="80000"/>
              </a:lnSpc>
            </a:pPr>
            <a:r>
              <a:rPr lang="en-US" sz="1500" b="1" dirty="0" smtClean="0">
                <a:solidFill>
                  <a:schemeClr val="tx2"/>
                </a:solidFill>
                <a:latin typeface="Calibri" charset="0"/>
                <a:ea typeface="ＭＳ Ｐゴシック" charset="0"/>
                <a:cs typeface="ＭＳ Ｐゴシック" charset="0"/>
              </a:rPr>
              <a:t>Speak</a:t>
            </a:r>
            <a:r>
              <a:rPr lang="en-US" sz="1500" b="1" baseline="0" dirty="0" smtClean="0">
                <a:solidFill>
                  <a:schemeClr val="tx2"/>
                </a:solidFill>
                <a:latin typeface="Calibri" charset="0"/>
                <a:ea typeface="ＭＳ Ｐゴシック" charset="0"/>
                <a:cs typeface="ＭＳ Ｐゴシック" charset="0"/>
              </a:rPr>
              <a:t>er Title</a:t>
            </a:r>
            <a:endParaRPr lang="en-US" sz="1500" b="1" dirty="0" smtClean="0">
              <a:solidFill>
                <a:schemeClr val="tx2"/>
              </a:solidFill>
              <a:latin typeface="Calibri" charset="0"/>
              <a:ea typeface="ＭＳ Ｐゴシック" charset="0"/>
              <a:cs typeface="ＭＳ Ｐゴシック" charset="0"/>
            </a:endParaRPr>
          </a:p>
          <a:p>
            <a:pPr lvl="0"/>
            <a:endParaRPr lang="en-US" dirty="0"/>
          </a:p>
        </p:txBody>
      </p:sp>
      <p:sp>
        <p:nvSpPr>
          <p:cNvPr id="10" name="Text Placeholder 9"/>
          <p:cNvSpPr>
            <a:spLocks noGrp="1"/>
          </p:cNvSpPr>
          <p:nvPr>
            <p:ph type="body" sz="quarter" idx="11" hasCustomPrompt="1"/>
          </p:nvPr>
        </p:nvSpPr>
        <p:spPr>
          <a:xfrm>
            <a:off x="6544235" y="4004236"/>
            <a:ext cx="2599765" cy="492592"/>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F497D">
                    <a:lumMod val="40000"/>
                    <a:lumOff val="60000"/>
                  </a:srgbClr>
                </a:solidFill>
                <a:effectLst/>
                <a:uLnTx/>
                <a:uFillTx/>
                <a:latin typeface="+mn-lt"/>
                <a:ea typeface="+mn-ea"/>
                <a:cs typeface="+mn-cs"/>
              </a:rPr>
              <a:t>Presentation Date</a:t>
            </a:r>
          </a:p>
        </p:txBody>
      </p:sp>
    </p:spTree>
    <p:extLst>
      <p:ext uri="{BB962C8B-B14F-4D97-AF65-F5344CB8AC3E}">
        <p14:creationId xmlns:p14="http://schemas.microsoft.com/office/powerpoint/2010/main" val="30306849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ray theme-one column">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770473" y="587912"/>
            <a:ext cx="8229600" cy="1143000"/>
          </a:xfrm>
          <a:prstGeom prst="rect">
            <a:avLst/>
          </a:prstGeom>
        </p:spPr>
        <p:txBody>
          <a:bodyPr vert="horz" lIns="91440" tIns="45720" rIns="91440" bIns="45720" rtlCol="0" anchor="ctr">
            <a:normAutofit/>
          </a:bodyPr>
          <a:lstStyle/>
          <a:p>
            <a:r>
              <a:rPr lang="en-US" dirty="0" smtClean="0"/>
              <a:t>Click to edit headline</a:t>
            </a:r>
            <a:endParaRPr lang="en-US" dirty="0"/>
          </a:p>
        </p:txBody>
      </p:sp>
      <p:sp>
        <p:nvSpPr>
          <p:cNvPr id="9" name="Text Placeholder 2"/>
          <p:cNvSpPr>
            <a:spLocks noGrp="1"/>
          </p:cNvSpPr>
          <p:nvPr>
            <p:ph idx="1" hasCustomPrompt="1"/>
          </p:nvPr>
        </p:nvSpPr>
        <p:spPr>
          <a:xfrm>
            <a:off x="770473" y="1913473"/>
            <a:ext cx="8229600" cy="4525963"/>
          </a:xfrm>
          <a:prstGeom prst="rect">
            <a:avLst/>
          </a:prstGeom>
        </p:spPr>
        <p:txBody>
          <a:bodyPr vert="horz" lIns="91440" tIns="45720" rIns="91440" bIns="45720" rtlCol="0">
            <a:normAutofit/>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29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7"/>
            <a:ext cx="8603674" cy="1739347"/>
          </a:xfrm>
          <a:prstGeom prst="rect">
            <a:avLst/>
          </a:prstGeom>
        </p:spPr>
        <p:txBody>
          <a:bodyPr tIns="45720" bIns="45720" anchor="ctr">
            <a:normAutofit/>
          </a:bodyPr>
          <a:lstStyle>
            <a:lvl1pPr algn="ctr">
              <a:lnSpc>
                <a:spcPct val="80000"/>
              </a:lnSpc>
              <a:defRPr sz="4500" spc="113"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96253"/>
            <a:ext cx="6858000" cy="1309255"/>
          </a:xfrm>
          <a:prstGeom prst="rect">
            <a:avLst/>
          </a:prstGeo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1700" y="6422857"/>
            <a:ext cx="2250671" cy="365125"/>
          </a:xfrm>
          <a:prstGeom prst="rect">
            <a:avLst/>
          </a:prstGeom>
        </p:spPr>
        <p:txBody>
          <a:bodyPr/>
          <a:lstStyle/>
          <a:p>
            <a:fld id="{6D5FA57D-9DFD-4ECB-9595-A4A074FA4B65}" type="datetimeFigureOut">
              <a:rPr lang="en-US" smtClean="0"/>
              <a:t>9/11/2018</a:t>
            </a:fld>
            <a:endParaRPr lang="en-US" dirty="0"/>
          </a:p>
        </p:txBody>
      </p:sp>
      <p:sp>
        <p:nvSpPr>
          <p:cNvPr id="5" name="Footer Placeholder 4"/>
          <p:cNvSpPr>
            <a:spLocks noGrp="1"/>
          </p:cNvSpPr>
          <p:nvPr>
            <p:ph type="ftr" sz="quarter" idx="11"/>
          </p:nvPr>
        </p:nvSpPr>
        <p:spPr>
          <a:xfrm>
            <a:off x="4197353" y="6422857"/>
            <a:ext cx="378333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7A71E-7DE1-423B-A3FD-C933780BACA2}" type="slidenum">
              <a:rPr lang="en-US" smtClean="0"/>
              <a:t>‹#›</a:t>
            </a:fld>
            <a:endParaRPr lang="en-US" dirty="0"/>
          </a:p>
        </p:txBody>
      </p:sp>
    </p:spTree>
    <p:extLst>
      <p:ext uri="{BB962C8B-B14F-4D97-AF65-F5344CB8AC3E}">
        <p14:creationId xmlns:p14="http://schemas.microsoft.com/office/powerpoint/2010/main" val="1040695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4.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3.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3.xml"/><Relationship Id="rId1" Type="http://schemas.openxmlformats.org/officeDocument/2006/relationships/slideLayout" Target="../slideLayouts/slideLayout30.xml"/><Relationship Id="rId5" Type="http://schemas.openxmlformats.org/officeDocument/2006/relationships/image" Target="../media/image13.emf"/><Relationship Id="rId4" Type="http://schemas.openxmlformats.org/officeDocument/2006/relationships/image" Target="../media/image15.emf"/></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4.emf"/><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4.emf"/><Relationship Id="rId5" Type="http://schemas.openxmlformats.org/officeDocument/2006/relationships/theme" Target="../theme/theme15.xml"/><Relationship Id="rId4" Type="http://schemas.openxmlformats.org/officeDocument/2006/relationships/slideLayout" Target="../slideLayouts/slideLayout37.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4.emf"/></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4.emf"/><Relationship Id="rId5" Type="http://schemas.openxmlformats.org/officeDocument/2006/relationships/theme" Target="../theme/theme17.xml"/><Relationship Id="rId4" Type="http://schemas.openxmlformats.org/officeDocument/2006/relationships/slideLayout" Target="../slideLayouts/slideLayout4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emf"/><Relationship Id="rId5" Type="http://schemas.openxmlformats.org/officeDocument/2006/relationships/theme" Target="../theme/theme18.xml"/><Relationship Id="rId4" Type="http://schemas.openxmlformats.org/officeDocument/2006/relationships/slideLayout" Target="../slideLayouts/slideLayout52.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4.emf"/><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2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7.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0.xml"/><Relationship Id="rId7"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9.xml"/><Relationship Id="rId1" Type="http://schemas.openxmlformats.org/officeDocument/2006/relationships/slideLayout" Target="../slideLayouts/slideLayout24.xml"/><Relationship Id="rId5" Type="http://schemas.openxmlformats.org/officeDocument/2006/relationships/image" Target="../media/image13.emf"/><Relationship Id="rId4" Type="http://schemas.openxmlformats.org/officeDocument/2006/relationships/image" Target="../media/image1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8" name="Picture 7" descr="vcu-ppt-v-cover-4-3.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2882900" cy="6858000"/>
          </a:xfrm>
          <a:prstGeom prst="rect">
            <a:avLst/>
          </a:prstGeom>
        </p:spPr>
      </p:pic>
    </p:spTree>
    <p:extLst>
      <p:ext uri="{BB962C8B-B14F-4D97-AF65-F5344CB8AC3E}">
        <p14:creationId xmlns:p14="http://schemas.microsoft.com/office/powerpoint/2010/main" val="17839371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40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89431"/>
            <a:ext cx="4902200" cy="880533"/>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990957505"/>
      </p:ext>
    </p:extLst>
  </p:cSld>
  <p:clrMap bg1="lt1" tx1="dk1" bg2="lt2" tx2="dk2" accent1="accent1" accent2="accent2" accent3="accent3" accent4="accent4" accent5="accent5" accent6="accent6" hlink="hlink" folHlink="folHlink"/>
  <p:sldLayoutIdLst>
    <p:sldLayoutId id="2147483831" r:id="rId1"/>
    <p:sldLayoutId id="2147483832" r:id="rId2"/>
  </p:sldLayoutIdLst>
  <p:hf hdr="0" ftr="0" dt="0"/>
  <p:txStyles>
    <p:titleStyle>
      <a:lvl1pPr algn="l" defTabSz="457189"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891" indent="-342891" algn="l" defTabSz="45718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7" name="Picture 6" descr="vcu-ppt-cover.eps"/>
          <p:cNvPicPr>
            <a:picLocks noChangeAspect="1"/>
          </p:cNvPicPr>
          <p:nvPr userDrawn="1"/>
        </p:nvPicPr>
        <p:blipFill rotWithShape="1">
          <a:blip r:embed="rId3">
            <a:extLst>
              <a:ext uri="{28A0092B-C50C-407E-A947-70E740481C1C}">
                <a14:useLocalDpi xmlns:a14="http://schemas.microsoft.com/office/drawing/2010/main" val="0"/>
              </a:ext>
            </a:extLst>
          </a:blip>
          <a:srcRect r="74722"/>
          <a:stretch/>
        </p:blipFill>
        <p:spPr>
          <a:xfrm>
            <a:off x="0" y="0"/>
            <a:ext cx="2311400" cy="6858000"/>
          </a:xfrm>
          <a:prstGeom prst="rect">
            <a:avLst/>
          </a:prstGeom>
        </p:spPr>
      </p:pic>
    </p:spTree>
    <p:extLst>
      <p:ext uri="{BB962C8B-B14F-4D97-AF65-F5344CB8AC3E}">
        <p14:creationId xmlns:p14="http://schemas.microsoft.com/office/powerpoint/2010/main" val="2347785681"/>
      </p:ext>
    </p:extLst>
  </p:cSld>
  <p:clrMap bg1="lt1" tx1="dk1" bg2="lt2" tx2="dk2" accent1="accent1" accent2="accent2" accent3="accent3" accent4="accent4" accent5="accent5" accent6="accent6" hlink="hlink" folHlink="folHlink"/>
  <p:sldLayoutIdLst>
    <p:sldLayoutId id="2147483834" r:id="rId1"/>
  </p:sldLayoutIdLst>
  <p:hf hdr="0" ftr="0" dt="0"/>
  <p:txStyles>
    <p:titleStyle>
      <a:lvl1pPr algn="l" defTabSz="457189" rtl="0" eaLnBrk="1" latinLnBrk="0" hangingPunct="1">
        <a:spcBef>
          <a:spcPct val="0"/>
        </a:spcBef>
        <a:buNone/>
        <a:defRPr sz="4000" b="1" kern="1200">
          <a:solidFill>
            <a:srgbClr val="FFFFFF"/>
          </a:solidFill>
          <a:latin typeface="+mj-lt"/>
          <a:ea typeface="+mj-ea"/>
          <a:cs typeface="+mj-cs"/>
        </a:defRPr>
      </a:lvl1pPr>
    </p:titleStyle>
    <p:bodyStyle>
      <a:lvl1pPr marL="342891" indent="-342891" algn="l" defTabSz="457189" rtl="0" eaLnBrk="1" latinLnBrk="0" hangingPunct="1">
        <a:spcBef>
          <a:spcPct val="20000"/>
        </a:spcBef>
        <a:buFont typeface="Arial"/>
        <a:buChar char="•"/>
        <a:defRPr sz="2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6E6E6"/>
        </a:solidFill>
        <a:effectLst/>
      </p:bgPr>
    </p:bg>
    <p:spTree>
      <p:nvGrpSpPr>
        <p:cNvPr id="1" name=""/>
        <p:cNvGrpSpPr/>
        <p:nvPr/>
      </p:nvGrpSpPr>
      <p:grpSpPr>
        <a:xfrm>
          <a:off x="0" y="0"/>
          <a:ext cx="0" cy="0"/>
          <a:chOff x="0" y="0"/>
          <a:chExt cx="0" cy="0"/>
        </a:xfrm>
      </p:grpSpPr>
      <p:pic>
        <p:nvPicPr>
          <p:cNvPr id="7" name="Picture 6"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5977466"/>
            <a:ext cx="4902200" cy="880533"/>
          </a:xfrm>
          <a:prstGeom prst="rect">
            <a:avLst/>
          </a:prstGeom>
        </p:spPr>
      </p:pic>
    </p:spTree>
    <p:extLst>
      <p:ext uri="{BB962C8B-B14F-4D97-AF65-F5344CB8AC3E}">
        <p14:creationId xmlns:p14="http://schemas.microsoft.com/office/powerpoint/2010/main" val="2066206640"/>
      </p:ext>
    </p:extLst>
  </p:cSld>
  <p:clrMap bg1="lt1" tx1="dk1" bg2="lt2" tx2="dk2" accent1="accent1" accent2="accent2" accent3="accent3" accent4="accent4" accent5="accent5" accent6="accent6" hlink="hlink" folHlink="folHlink"/>
  <p:sldLayoutIdLst>
    <p:sldLayoutId id="2147483836" r:id="rId1"/>
    <p:sldLayoutId id="2147483837" r:id="rId2"/>
  </p:sldLayoutIdLst>
  <p:hf hdr="0" ftr="0" dt="0"/>
  <p:txStyles>
    <p:titleStyle>
      <a:lvl1pPr algn="l" defTabSz="457189"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891" indent="-342891" algn="l" defTabSz="45718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descr="vcu-ppt-footer-cover-4-3.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57400"/>
            <a:ext cx="9144000" cy="4800600"/>
          </a:xfrm>
          <a:prstGeom prst="rect">
            <a:avLst/>
          </a:prstGeom>
        </p:spPr>
      </p:pic>
      <p:pic>
        <p:nvPicPr>
          <p:cNvPr id="10" name="Picture 9" descr="vcu_brand_mark_rgb.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0099" y="5751757"/>
            <a:ext cx="2286000" cy="673395"/>
          </a:xfrm>
          <a:prstGeom prst="rect">
            <a:avLst/>
          </a:prstGeom>
        </p:spPr>
      </p:pic>
    </p:spTree>
    <p:extLst>
      <p:ext uri="{BB962C8B-B14F-4D97-AF65-F5344CB8AC3E}">
        <p14:creationId xmlns:p14="http://schemas.microsoft.com/office/powerpoint/2010/main" val="245693387"/>
      </p:ext>
    </p:extLst>
  </p:cSld>
  <p:clrMap bg1="lt1" tx1="dk1" bg2="lt2" tx2="dk2" accent1="accent1" accent2="accent2" accent3="accent3" accent4="accent4" accent5="accent5" accent6="accent6" hlink="hlink" folHlink="folHlink"/>
  <p:sldLayoutIdLst>
    <p:sldLayoutId id="2147483839" r:id="rId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0" indent="0" algn="l" defTabSz="342892" rtl="0" eaLnBrk="1" latinLnBrk="0" hangingPunct="1">
        <a:spcBef>
          <a:spcPct val="20000"/>
        </a:spcBef>
        <a:buFont typeface="Arial"/>
        <a:buNone/>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vcu-ppt-footer-gray.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
        <p:nvSpPr>
          <p:cNvPr id="4" name="Slide Number Placeholder 5"/>
          <p:cNvSpPr>
            <a:spLocks noGrp="1"/>
          </p:cNvSpPr>
          <p:nvPr>
            <p:ph type="sldNum" sz="quarter" idx="4"/>
          </p:nvPr>
        </p:nvSpPr>
        <p:spPr>
          <a:xfrm>
            <a:off x="5410203" y="6264579"/>
            <a:ext cx="3664404" cy="506339"/>
          </a:xfrm>
          <a:prstGeom prst="rect">
            <a:avLst/>
          </a:prstGeom>
        </p:spPr>
        <p:txBody>
          <a:bodyPr/>
          <a:lstStyle>
            <a:lvl1pPr algn="r">
              <a:defRPr sz="1350">
                <a:solidFill>
                  <a:schemeClr val="tx1">
                    <a:lumMod val="65000"/>
                    <a:lumOff val="35000"/>
                  </a:schemeClr>
                </a:solidFill>
              </a:defRPr>
            </a:lvl1pPr>
          </a:lstStyle>
          <a:p>
            <a:pPr defTabSz="914400"/>
            <a:r>
              <a:rPr lang="en-US" dirty="0" smtClean="0">
                <a:solidFill>
                  <a:prstClr val="black">
                    <a:lumMod val="65000"/>
                    <a:lumOff val="35000"/>
                  </a:prstClr>
                </a:solidFill>
              </a:rPr>
              <a:t>Society of Biological Psychiatry </a:t>
            </a:r>
            <a:br>
              <a:rPr lang="en-US" dirty="0" smtClean="0">
                <a:solidFill>
                  <a:prstClr val="black">
                    <a:lumMod val="65000"/>
                    <a:lumOff val="35000"/>
                  </a:prstClr>
                </a:solidFill>
              </a:rPr>
            </a:br>
            <a:r>
              <a:rPr lang="en-US" dirty="0" smtClean="0">
                <a:solidFill>
                  <a:prstClr val="black">
                    <a:lumMod val="65000"/>
                    <a:lumOff val="35000"/>
                  </a:prstClr>
                </a:solidFill>
              </a:rPr>
              <a:t>2017 Annual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40864301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7" r:id="rId3"/>
  </p:sldLayoutIdLst>
  <p:timing>
    <p:tnLst>
      <p:par>
        <p:cTn id="1" dur="indefinite" restart="never" nodeType="tmRoot"/>
      </p:par>
    </p:tnLst>
  </p:timing>
  <p:txStyles>
    <p:titleStyle>
      <a:lvl1pPr algn="l" defTabSz="342892"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68" indent="-257168" algn="l" defTabSz="342892"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199" indent="-214308" algn="l" defTabSz="342892"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28" indent="-171446" algn="l" defTabSz="342892"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166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690329F5-542D-9840-825F-A9A559834D5D}" type="slidenum">
              <a:rPr lang="en-US" smtClean="0">
                <a:solidFill>
                  <a:prstClr val="black">
                    <a:tint val="75000"/>
                  </a:prstClr>
                </a:solidFill>
              </a:rPr>
              <a:pPr defTabSz="914400"/>
              <a:t>‹#›</a:t>
            </a:fld>
            <a:endParaRPr lang="en-US" dirty="0">
              <a:solidFill>
                <a:prstClr val="black">
                  <a:tint val="75000"/>
                </a:prstClr>
              </a:solidFill>
            </a:endParaRPr>
          </a:p>
        </p:txBody>
      </p:sp>
      <p:pic>
        <p:nvPicPr>
          <p:cNvPr id="11" name="Picture 10" descr="vcu-ppt-footer-gray.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42450763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4" r:id="rId4"/>
  </p:sldLayoutIdLst>
  <p:txStyles>
    <p:titleStyle>
      <a:lvl1pPr algn="l" defTabSz="342892"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68" indent="-257168" algn="l" defTabSz="342892"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199" indent="-214308" algn="l" defTabSz="342892"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28" indent="-171446" algn="l" defTabSz="342892"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vcu-ppt-footer-gray.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
        <p:nvSpPr>
          <p:cNvPr id="4" name="Slide Number Placeholder 5"/>
          <p:cNvSpPr>
            <a:spLocks noGrp="1"/>
          </p:cNvSpPr>
          <p:nvPr>
            <p:ph type="sldNum" sz="quarter" idx="4"/>
          </p:nvPr>
        </p:nvSpPr>
        <p:spPr>
          <a:xfrm>
            <a:off x="5410203" y="6264579"/>
            <a:ext cx="3664404" cy="506339"/>
          </a:xfrm>
          <a:prstGeom prst="rect">
            <a:avLst/>
          </a:prstGeom>
        </p:spPr>
        <p:txBody>
          <a:bodyPr/>
          <a:lstStyle>
            <a:lvl1pPr algn="r">
              <a:defRPr sz="1350">
                <a:solidFill>
                  <a:schemeClr val="tx1">
                    <a:lumMod val="65000"/>
                    <a:lumOff val="35000"/>
                  </a:schemeClr>
                </a:solidFill>
              </a:defRPr>
            </a:lvl1pPr>
          </a:lstStyle>
          <a:p>
            <a:pPr defTabSz="914400"/>
            <a:r>
              <a:rPr lang="en-US" dirty="0" smtClean="0">
                <a:solidFill>
                  <a:prstClr val="black">
                    <a:lumMod val="65000"/>
                    <a:lumOff val="35000"/>
                  </a:prstClr>
                </a:solidFill>
              </a:rPr>
              <a:t>Society of Biological Psychiatry </a:t>
            </a:r>
            <a:br>
              <a:rPr lang="en-US" dirty="0" smtClean="0">
                <a:solidFill>
                  <a:prstClr val="black">
                    <a:lumMod val="65000"/>
                    <a:lumOff val="35000"/>
                  </a:prstClr>
                </a:solidFill>
              </a:rPr>
            </a:br>
            <a:r>
              <a:rPr lang="en-US" dirty="0" smtClean="0">
                <a:solidFill>
                  <a:prstClr val="black">
                    <a:lumMod val="65000"/>
                    <a:lumOff val="35000"/>
                  </a:prstClr>
                </a:solidFill>
              </a:rPr>
              <a:t>2017 Annual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65008861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timing>
    <p:tnLst>
      <p:par>
        <p:cTn id="1" dur="indefinite" restart="never" nodeType="tmRoot"/>
      </p:par>
    </p:tnLst>
  </p:timing>
  <p:txStyles>
    <p:titleStyle>
      <a:lvl1pPr algn="l" defTabSz="342892"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68" indent="-257168" algn="l" defTabSz="342892"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199" indent="-214308" algn="l" defTabSz="342892"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28" indent="-171446" algn="l" defTabSz="342892"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166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690329F5-542D-9840-825F-A9A559834D5D}" type="slidenum">
              <a:rPr lang="en-US" smtClean="0">
                <a:solidFill>
                  <a:prstClr val="black">
                    <a:tint val="75000"/>
                  </a:prstClr>
                </a:solidFill>
              </a:rPr>
              <a:pPr defTabSz="914400"/>
              <a:t>‹#›</a:t>
            </a:fld>
            <a:endParaRPr lang="en-US" dirty="0">
              <a:solidFill>
                <a:prstClr val="black">
                  <a:tint val="75000"/>
                </a:prstClr>
              </a:solidFill>
            </a:endParaRPr>
          </a:p>
        </p:txBody>
      </p:sp>
      <p:pic>
        <p:nvPicPr>
          <p:cNvPr id="11" name="Picture 10" descr="vcu-ppt-footer-gray.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31876996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8" r:id="rId4"/>
  </p:sldLayoutIdLst>
  <p:txStyles>
    <p:titleStyle>
      <a:lvl1pPr algn="l" defTabSz="342892"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68" indent="-257168" algn="l" defTabSz="342892"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199" indent="-214308" algn="l" defTabSz="342892"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28" indent="-171446" algn="l" defTabSz="342892"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166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690329F5-542D-9840-825F-A9A559834D5D}" type="slidenum">
              <a:rPr lang="en-US" smtClean="0">
                <a:solidFill>
                  <a:prstClr val="black">
                    <a:tint val="75000"/>
                  </a:prstClr>
                </a:solidFill>
              </a:rPr>
              <a:pPr defTabSz="914400"/>
              <a:t>‹#›</a:t>
            </a:fld>
            <a:endParaRPr lang="en-US" dirty="0">
              <a:solidFill>
                <a:prstClr val="black">
                  <a:tint val="75000"/>
                </a:prstClr>
              </a:solidFill>
            </a:endParaRPr>
          </a:p>
        </p:txBody>
      </p:sp>
      <p:pic>
        <p:nvPicPr>
          <p:cNvPr id="11" name="Picture 10" descr="vcu-ppt-footer-gray.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56693507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Lst>
  <p:txStyles>
    <p:titleStyle>
      <a:lvl1pPr algn="l" defTabSz="342892"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68" indent="-257168" algn="l" defTabSz="342892"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199" indent="-214308" algn="l" defTabSz="342892"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28" indent="-171446" algn="l" defTabSz="342892"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
        <p:nvSpPr>
          <p:cNvPr id="4" name="Slide Number Placeholder 5"/>
          <p:cNvSpPr>
            <a:spLocks noGrp="1"/>
          </p:cNvSpPr>
          <p:nvPr>
            <p:ph type="sldNum" sz="quarter" idx="4"/>
          </p:nvPr>
        </p:nvSpPr>
        <p:spPr>
          <a:xfrm>
            <a:off x="5410203" y="6264573"/>
            <a:ext cx="3664404" cy="506339"/>
          </a:xfrm>
          <a:prstGeom prst="rect">
            <a:avLst/>
          </a:prstGeom>
        </p:spPr>
        <p:txBody>
          <a:bodyPr/>
          <a:lstStyle>
            <a:lvl1pPr algn="r">
              <a:defRPr sz="1800">
                <a:solidFill>
                  <a:schemeClr val="tx1">
                    <a:lumMod val="65000"/>
                    <a:lumOff val="35000"/>
                  </a:schemeClr>
                </a:solidFill>
              </a:defRPr>
            </a:lvl1pPr>
          </a:lstStyle>
          <a:p>
            <a:r>
              <a:rPr lang="en-US" dirty="0" smtClean="0">
                <a:solidFill>
                  <a:prstClr val="black">
                    <a:lumMod val="65000"/>
                    <a:lumOff val="35000"/>
                  </a:prstClr>
                </a:solidFill>
              </a:rPr>
              <a:t>Society of Biological Psychiatry </a:t>
            </a:r>
            <a:br>
              <a:rPr lang="en-US" dirty="0" smtClean="0">
                <a:solidFill>
                  <a:prstClr val="black">
                    <a:lumMod val="65000"/>
                    <a:lumOff val="35000"/>
                  </a:prstClr>
                </a:solidFill>
              </a:rPr>
            </a:br>
            <a:r>
              <a:rPr lang="en-US" dirty="0" smtClean="0">
                <a:solidFill>
                  <a:prstClr val="black">
                    <a:lumMod val="65000"/>
                    <a:lumOff val="35000"/>
                  </a:prstClr>
                </a:solidFill>
              </a:rPr>
              <a:t>2017 Annual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100219444"/>
      </p:ext>
    </p:extLst>
  </p:cSld>
  <p:clrMap bg1="lt1" tx1="dk1" bg2="lt2" tx2="dk2" accent1="accent1" accent2="accent2" accent3="accent3" accent4="accent4" accent5="accent5" accent6="accent6" hlink="hlink" folHlink="folHlink"/>
  <p:sldLayoutIdLst>
    <p:sldLayoutId id="2147483898" r:id="rId1"/>
    <p:sldLayoutId id="2147483899" r:id="rId2"/>
  </p:sldLayoutIdLst>
  <p:timing>
    <p:tnLst>
      <p:par>
        <p:cTn id="1" dur="indefinite" restart="never" nodeType="tmRoot"/>
      </p:par>
    </p:tnLst>
  </p:timing>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7" name="Picture 6" descr="vcu-ppt-footer-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62472"/>
            <a:ext cx="5905266" cy="795528"/>
          </a:xfrm>
          <a:prstGeom prst="rect">
            <a:avLst/>
          </a:prstGeom>
        </p:spPr>
      </p:pic>
    </p:spTree>
    <p:extLst>
      <p:ext uri="{BB962C8B-B14F-4D97-AF65-F5344CB8AC3E}">
        <p14:creationId xmlns:p14="http://schemas.microsoft.com/office/powerpoint/2010/main" val="165876794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457200" rtl="0" eaLnBrk="1" latinLnBrk="0" hangingPunct="1">
        <a:spcBef>
          <a:spcPct val="0"/>
        </a:spcBef>
        <a:buNone/>
        <a:defRPr sz="4000" kern="1200">
          <a:solidFill>
            <a:srgbClr val="FFBA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166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0329F5-542D-9840-825F-A9A559834D5D}" type="slidenum">
              <a:rPr lang="en-US" smtClean="0"/>
              <a:t>‹#›</a:t>
            </a:fld>
            <a:endParaRPr lang="en-US" dirty="0"/>
          </a:p>
        </p:txBody>
      </p:sp>
      <p:pic>
        <p:nvPicPr>
          <p:cNvPr id="11" name="Picture 10" descr="vcu-ppt-footer-gray.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72612462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Lst>
  <p:txStyles>
    <p:titleStyle>
      <a:lvl1pPr algn="l" defTabSz="342900"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75" indent="-257175" algn="l" defTabSz="342900"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6E6E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329F5-542D-9840-825F-A9A559834D5D}" type="slidenum">
              <a:rPr lang="en-US" smtClean="0"/>
              <a:t>‹#›</a:t>
            </a:fld>
            <a:endParaRPr lang="en-US" dirty="0"/>
          </a:p>
        </p:txBody>
      </p:sp>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062472"/>
            <a:ext cx="5905266" cy="795528"/>
          </a:xfrm>
          <a:prstGeom prst="rect">
            <a:avLst/>
          </a:prstGeom>
        </p:spPr>
      </p:pic>
    </p:spTree>
    <p:extLst>
      <p:ext uri="{BB962C8B-B14F-4D97-AF65-F5344CB8AC3E}">
        <p14:creationId xmlns:p14="http://schemas.microsoft.com/office/powerpoint/2010/main" val="1273084380"/>
      </p:ext>
    </p:extLst>
  </p:cSld>
  <p:clrMap bg1="lt1" tx1="dk1" bg2="lt2" tx2="dk2" accent1="accent1" accent2="accent2" accent3="accent3" accent4="accent4" accent5="accent5" accent6="accent6" hlink="hlink" folHlink="folHlink"/>
  <p:sldLayoutIdLst>
    <p:sldLayoutId id="2147483695" r:id="rId1"/>
    <p:sldLayoutId id="2147483699" r:id="rId2"/>
  </p:sldLayoutIdLst>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vcu-ppt-footer-gray.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
        <p:nvSpPr>
          <p:cNvPr id="4" name="Slide Number Placeholder 5"/>
          <p:cNvSpPr>
            <a:spLocks noGrp="1"/>
          </p:cNvSpPr>
          <p:nvPr>
            <p:ph type="sldNum" sz="quarter" idx="4"/>
          </p:nvPr>
        </p:nvSpPr>
        <p:spPr>
          <a:xfrm>
            <a:off x="5410203" y="6264575"/>
            <a:ext cx="3664404" cy="506339"/>
          </a:xfrm>
          <a:prstGeom prst="rect">
            <a:avLst/>
          </a:prstGeom>
        </p:spPr>
        <p:txBody>
          <a:bodyPr/>
          <a:lstStyle>
            <a:lvl1pPr algn="r">
              <a:defRPr sz="1800">
                <a:solidFill>
                  <a:schemeClr val="tx1">
                    <a:lumMod val="65000"/>
                    <a:lumOff val="35000"/>
                  </a:schemeClr>
                </a:solidFill>
              </a:defRPr>
            </a:lvl1pPr>
          </a:lstStyle>
          <a:p>
            <a:r>
              <a:rPr lang="en-US" dirty="0" smtClean="0"/>
              <a:t>Society of Biological Psychiatry </a:t>
            </a:r>
            <a:br>
              <a:rPr lang="en-US" dirty="0" smtClean="0"/>
            </a:br>
            <a:r>
              <a:rPr lang="en-US" dirty="0" smtClean="0"/>
              <a:t>2017 Annual Meeting</a:t>
            </a:r>
            <a:endParaRPr lang="en-US" dirty="0"/>
          </a:p>
        </p:txBody>
      </p:sp>
    </p:spTree>
    <p:extLst>
      <p:ext uri="{BB962C8B-B14F-4D97-AF65-F5344CB8AC3E}">
        <p14:creationId xmlns:p14="http://schemas.microsoft.com/office/powerpoint/2010/main" val="3715183572"/>
      </p:ext>
    </p:extLst>
  </p:cSld>
  <p:clrMap bg1="lt1" tx1="dk1" bg2="lt2" tx2="dk2" accent1="accent1" accent2="accent2" accent3="accent3" accent4="accent4" accent5="accent5" accent6="accent6" hlink="hlink" folHlink="folHlink"/>
  <p:sldLayoutIdLst>
    <p:sldLayoutId id="2147483706" r:id="rId1"/>
    <p:sldLayoutId id="2147483709" r:id="rId2"/>
    <p:sldLayoutId id="2147483809" r:id="rId3"/>
    <p:sldLayoutId id="2147483826" r:id="rId4"/>
    <p:sldLayoutId id="2147483827" r:id="rId5"/>
    <p:sldLayoutId id="2147483906" r:id="rId6"/>
  </p:sldLayoutIdLst>
  <p:timing>
    <p:tnLst>
      <p:par>
        <p:cTn id="1" dur="indefinite" restart="never" nodeType="tmRoot"/>
      </p:par>
    </p:tnLst>
  </p:timing>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77549"/>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6E6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602439"/>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16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vcu-ppt-footer-gray.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71651672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Lst>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75" y="6351665"/>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0329F5-542D-9840-825F-A9A559834D5D}"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vcu-ppt-footer-gray.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18100339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21" r:id="rId3"/>
    <p:sldLayoutId id="2147483822" r:id="rId4"/>
    <p:sldLayoutId id="2147483823" r:id="rId5"/>
    <p:sldLayoutId id="2147483825" r:id="rId6"/>
  </p:sldLayoutIdLst>
  <p:txStyles>
    <p:titleStyle>
      <a:lvl1pPr algn="l" defTabSz="342900" rtl="0" eaLnBrk="1" latinLnBrk="0" hangingPunct="1">
        <a:spcBef>
          <a:spcPct val="0"/>
        </a:spcBef>
        <a:buNone/>
        <a:defRPr sz="3000" kern="1200">
          <a:solidFill>
            <a:schemeClr val="tx1">
              <a:lumMod val="65000"/>
              <a:lumOff val="35000"/>
            </a:schemeClr>
          </a:solidFill>
          <a:latin typeface="+mj-lt"/>
          <a:ea typeface="+mj-ea"/>
          <a:cs typeface="+mj-cs"/>
        </a:defRPr>
      </a:lvl1pPr>
    </p:titleStyle>
    <p:bodyStyle>
      <a:lvl1pPr marL="257175" indent="-257175" algn="l" defTabSz="342900" rtl="0" eaLnBrk="1" latinLnBrk="0" hangingPunct="1">
        <a:spcBef>
          <a:spcPct val="20000"/>
        </a:spcBef>
        <a:buFont typeface="Arial"/>
        <a:buChar char="•"/>
        <a:defRPr sz="2100" kern="1200">
          <a:solidFill>
            <a:schemeClr val="tx1">
              <a:lumMod val="65000"/>
              <a:lumOff val="35000"/>
            </a:schemeClr>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lumMod val="65000"/>
              <a:lumOff val="35000"/>
            </a:schemeClr>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lumMod val="65000"/>
              <a:lumOff val="3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vcu-ppt-footer-cov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810935"/>
            <a:ext cx="9144000" cy="4047067"/>
          </a:xfrm>
          <a:prstGeom prst="rect">
            <a:avLst/>
          </a:prstGeom>
        </p:spPr>
      </p:pic>
      <p:pic>
        <p:nvPicPr>
          <p:cNvPr id="3" name="Picture 2" descr="vcu_brand_mark_rgb.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234" y="5719987"/>
            <a:ext cx="1747634" cy="686409"/>
          </a:xfrm>
          <a:prstGeom prst="rect">
            <a:avLst/>
          </a:prstGeom>
        </p:spPr>
      </p:pic>
    </p:spTree>
    <p:extLst>
      <p:ext uri="{BB962C8B-B14F-4D97-AF65-F5344CB8AC3E}">
        <p14:creationId xmlns:p14="http://schemas.microsoft.com/office/powerpoint/2010/main" val="289785958"/>
      </p:ext>
    </p:extLst>
  </p:cSld>
  <p:clrMap bg1="lt1" tx1="dk1" bg2="lt2" tx2="dk2" accent1="accent1" accent2="accent2" accent3="accent3" accent4="accent4" accent5="accent5" accent6="accent6" hlink="hlink" folHlink="folHlink"/>
  <p:sldLayoutIdLst>
    <p:sldLayoutId id="214748382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r="-3000" b="40000"/>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98279" y="3157191"/>
            <a:ext cx="6960765" cy="620993"/>
          </a:xfrm>
        </p:spPr>
        <p:txBody>
          <a:bodyPr>
            <a:normAutofit fontScale="90000"/>
          </a:bodyPr>
          <a:lstStyle/>
          <a:p>
            <a:r>
              <a:rPr lang="en-US" sz="3600" dirty="0" smtClean="0"/>
              <a:t>Mental Health Workforce Development</a:t>
            </a:r>
            <a:endParaRPr lang="en-US" sz="3600" dirty="0"/>
          </a:p>
        </p:txBody>
      </p:sp>
      <p:sp>
        <p:nvSpPr>
          <p:cNvPr id="9" name="Subtitle 2"/>
          <p:cNvSpPr>
            <a:spLocks noGrp="1"/>
          </p:cNvSpPr>
          <p:nvPr>
            <p:ph type="subTitle" idx="1"/>
          </p:nvPr>
        </p:nvSpPr>
        <p:spPr>
          <a:xfrm>
            <a:off x="398280" y="3707628"/>
            <a:ext cx="6960766" cy="401411"/>
          </a:xfrm>
        </p:spPr>
        <p:txBody>
          <a:bodyPr>
            <a:noAutofit/>
          </a:bodyPr>
          <a:lstStyle/>
          <a:p>
            <a:r>
              <a:rPr lang="en-US" sz="2400" dirty="0" smtClean="0"/>
              <a:t>Mental Health Mini University </a:t>
            </a:r>
          </a:p>
          <a:p>
            <a:r>
              <a:rPr lang="en-US" b="0" dirty="0" smtClean="0"/>
              <a:t>September 6, 2018</a:t>
            </a:r>
          </a:p>
        </p:txBody>
      </p:sp>
      <p:sp>
        <p:nvSpPr>
          <p:cNvPr id="10" name="TextBox 9"/>
          <p:cNvSpPr txBox="1"/>
          <p:nvPr/>
        </p:nvSpPr>
        <p:spPr>
          <a:xfrm>
            <a:off x="3159410" y="5644638"/>
            <a:ext cx="3924759" cy="923330"/>
          </a:xfrm>
          <a:prstGeom prst="rect">
            <a:avLst/>
          </a:prstGeom>
          <a:solidFill>
            <a:schemeClr val="bg1"/>
          </a:solidFill>
        </p:spPr>
        <p:txBody>
          <a:bodyPr wrap="square" rtlCol="0">
            <a:spAutoFit/>
          </a:bodyPr>
          <a:lstStyle/>
          <a:p>
            <a:pPr defTabSz="342892"/>
            <a:r>
              <a:rPr lang="en-US" dirty="0">
                <a:solidFill>
                  <a:prstClr val="black"/>
                </a:solidFill>
              </a:rPr>
              <a:t>Peter F. Buckley, M.D.</a:t>
            </a:r>
          </a:p>
          <a:p>
            <a:pPr defTabSz="342892"/>
            <a:r>
              <a:rPr lang="en-US" dirty="0">
                <a:solidFill>
                  <a:prstClr val="black"/>
                </a:solidFill>
              </a:rPr>
              <a:t>Dean, </a:t>
            </a:r>
            <a:r>
              <a:rPr lang="en-US" dirty="0" smtClean="0">
                <a:solidFill>
                  <a:prstClr val="black"/>
                </a:solidFill>
              </a:rPr>
              <a:t>VCU School </a:t>
            </a:r>
            <a:r>
              <a:rPr lang="en-US" dirty="0">
                <a:solidFill>
                  <a:prstClr val="black"/>
                </a:solidFill>
              </a:rPr>
              <a:t>of Medicine</a:t>
            </a:r>
          </a:p>
          <a:p>
            <a:pPr defTabSz="342892"/>
            <a:r>
              <a:rPr lang="en-US" dirty="0">
                <a:solidFill>
                  <a:prstClr val="black"/>
                </a:solidFill>
              </a:rPr>
              <a:t>Executive VP for Medical </a:t>
            </a:r>
            <a:r>
              <a:rPr lang="en-US" dirty="0" smtClean="0">
                <a:solidFill>
                  <a:prstClr val="black"/>
                </a:solidFill>
              </a:rPr>
              <a:t>Affairs, VCUHS</a:t>
            </a:r>
            <a:endParaRPr lang="en-US"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998" y="4216632"/>
            <a:ext cx="1584596" cy="2351336"/>
          </a:xfrm>
          <a:prstGeom prst="rect">
            <a:avLst/>
          </a:prstGeom>
        </p:spPr>
      </p:pic>
    </p:spTree>
    <p:extLst>
      <p:ext uri="{BB962C8B-B14F-4D97-AF65-F5344CB8AC3E}">
        <p14:creationId xmlns:p14="http://schemas.microsoft.com/office/powerpoint/2010/main" val="8321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127" y="287161"/>
            <a:ext cx="8229600" cy="884239"/>
          </a:xfrm>
        </p:spPr>
        <p:txBody>
          <a:bodyPr/>
          <a:lstStyle/>
          <a:p>
            <a:r>
              <a:rPr lang="en-US" sz="3600" dirty="0" smtClean="0"/>
              <a:t>Mental health problems are common </a:t>
            </a:r>
            <a:r>
              <a:rPr lang="en-US" sz="2400" dirty="0" smtClean="0"/>
              <a:t>(cont’d.)</a:t>
            </a:r>
            <a:endParaRPr lang="en-US" sz="3600" dirty="0"/>
          </a:p>
        </p:txBody>
      </p:sp>
      <p:sp>
        <p:nvSpPr>
          <p:cNvPr id="3" name="Content Placeholder 2"/>
          <p:cNvSpPr>
            <a:spLocks noGrp="1"/>
          </p:cNvSpPr>
          <p:nvPr>
            <p:ph idx="1"/>
          </p:nvPr>
        </p:nvSpPr>
        <p:spPr>
          <a:xfrm>
            <a:off x="327480" y="1059052"/>
            <a:ext cx="8117273" cy="4525963"/>
          </a:xfrm>
        </p:spPr>
        <p:txBody>
          <a:bodyPr/>
          <a:lstStyle/>
          <a:p>
            <a:r>
              <a:rPr lang="en-US" dirty="0" smtClean="0"/>
              <a:t>50% co-occurrence of addiction and mental health problems</a:t>
            </a:r>
          </a:p>
          <a:p>
            <a:r>
              <a:rPr lang="en-US" dirty="0" smtClean="0"/>
              <a:t>~ 26% of homeless have a mental disorder</a:t>
            </a:r>
          </a:p>
          <a:p>
            <a:pPr lvl="1"/>
            <a:r>
              <a:rPr lang="en-US" dirty="0" smtClean="0"/>
              <a:t>46% have either/and substance abuse and mental illness</a:t>
            </a:r>
          </a:p>
          <a:p>
            <a:r>
              <a:rPr lang="en-US" dirty="0" smtClean="0"/>
              <a:t>~ 20% of prisoners/jail inmate have mental illness</a:t>
            </a:r>
          </a:p>
          <a:p>
            <a:r>
              <a:rPr lang="en-US" dirty="0" smtClean="0"/>
              <a:t>Conservatively, serious mental illness costs $193.2B in lost earnings per year</a:t>
            </a:r>
          </a:p>
          <a:p>
            <a:r>
              <a:rPr lang="en-US" dirty="0" smtClean="0"/>
              <a:t>Suicide is the 10</a:t>
            </a:r>
            <a:r>
              <a:rPr lang="en-US" baseline="30000" dirty="0" smtClean="0"/>
              <a:t>th</a:t>
            </a:r>
            <a:r>
              <a:rPr lang="en-US" dirty="0" smtClean="0"/>
              <a:t> leading cause of death in the U.S.</a:t>
            </a:r>
          </a:p>
          <a:p>
            <a:pPr lvl="1"/>
            <a:r>
              <a:rPr lang="en-US" dirty="0" smtClean="0"/>
              <a:t>2</a:t>
            </a:r>
            <a:r>
              <a:rPr lang="en-US" baseline="30000" dirty="0" smtClean="0"/>
              <a:t>nd</a:t>
            </a:r>
            <a:r>
              <a:rPr lang="en-US" dirty="0" smtClean="0"/>
              <a:t> leading cause among ages 15-24</a:t>
            </a:r>
          </a:p>
          <a:p>
            <a:pPr lvl="1"/>
            <a:r>
              <a:rPr lang="en-US" dirty="0" smtClean="0"/>
              <a:t>~ 18-20 veterans die daily by suicide</a:t>
            </a:r>
            <a:endParaRPr lang="en-US" dirty="0"/>
          </a:p>
        </p:txBody>
      </p:sp>
      <p:sp>
        <p:nvSpPr>
          <p:cNvPr id="4" name="TextBox 3"/>
          <p:cNvSpPr txBox="1"/>
          <p:nvPr/>
        </p:nvSpPr>
        <p:spPr>
          <a:xfrm>
            <a:off x="4966448" y="6445624"/>
            <a:ext cx="4096870" cy="307777"/>
          </a:xfrm>
          <a:prstGeom prst="rect">
            <a:avLst/>
          </a:prstGeom>
          <a:noFill/>
        </p:spPr>
        <p:txBody>
          <a:bodyPr wrap="square" rtlCol="0">
            <a:spAutoFit/>
          </a:bodyPr>
          <a:lstStyle/>
          <a:p>
            <a:pPr algn="r"/>
            <a:r>
              <a:rPr lang="en-US" sz="1400" i="1" dirty="0" smtClean="0"/>
              <a:t>NAMI.org</a:t>
            </a:r>
            <a:endParaRPr lang="en-US" sz="1400" i="1" dirty="0"/>
          </a:p>
        </p:txBody>
      </p:sp>
    </p:spTree>
    <p:extLst>
      <p:ext uri="{BB962C8B-B14F-4D97-AF65-F5344CB8AC3E}">
        <p14:creationId xmlns:p14="http://schemas.microsoft.com/office/powerpoint/2010/main" val="2083222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2"/>
          <p:cNvSpPr txBox="1">
            <a:spLocks/>
          </p:cNvSpPr>
          <p:nvPr/>
        </p:nvSpPr>
        <p:spPr>
          <a:xfrm>
            <a:off x="179294" y="145381"/>
            <a:ext cx="8964706" cy="93578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defRPr/>
            </a:pPr>
            <a:r>
              <a:rPr lang="en-US" sz="3000" b="0" dirty="0">
                <a:solidFill>
                  <a:schemeClr val="tx1">
                    <a:lumMod val="65000"/>
                    <a:lumOff val="35000"/>
                  </a:schemeClr>
                </a:solidFill>
                <a:latin typeface="+mj-lt"/>
              </a:rPr>
              <a:t>The </a:t>
            </a:r>
            <a:r>
              <a:rPr lang="en-US" sz="3000" b="0" dirty="0" smtClean="0">
                <a:solidFill>
                  <a:schemeClr val="tx1">
                    <a:lumMod val="65000"/>
                    <a:lumOff val="35000"/>
                  </a:schemeClr>
                </a:solidFill>
                <a:latin typeface="+mj-lt"/>
              </a:rPr>
              <a:t>magnitude </a:t>
            </a:r>
            <a:r>
              <a:rPr lang="en-US" sz="3000" b="0" dirty="0">
                <a:solidFill>
                  <a:schemeClr val="tx1">
                    <a:lumMod val="65000"/>
                    <a:lumOff val="35000"/>
                  </a:schemeClr>
                </a:solidFill>
                <a:latin typeface="+mj-lt"/>
              </a:rPr>
              <a:t>of </a:t>
            </a:r>
            <a:r>
              <a:rPr lang="en-US" sz="3000" b="0" dirty="0" smtClean="0">
                <a:solidFill>
                  <a:schemeClr val="tx1">
                    <a:lumMod val="65000"/>
                    <a:lumOff val="35000"/>
                  </a:schemeClr>
                </a:solidFill>
                <a:latin typeface="+mj-lt"/>
              </a:rPr>
              <a:t>need </a:t>
            </a:r>
            <a:r>
              <a:rPr lang="en-US" sz="3000" b="0" dirty="0">
                <a:solidFill>
                  <a:schemeClr val="tx1">
                    <a:lumMod val="65000"/>
                    <a:lumOff val="35000"/>
                  </a:schemeClr>
                </a:solidFill>
                <a:latin typeface="+mj-lt"/>
              </a:rPr>
              <a:t>is </a:t>
            </a:r>
            <a:r>
              <a:rPr lang="en-US" sz="3000" b="0" dirty="0" smtClean="0">
                <a:solidFill>
                  <a:schemeClr val="tx1">
                    <a:lumMod val="65000"/>
                    <a:lumOff val="35000"/>
                  </a:schemeClr>
                </a:solidFill>
                <a:latin typeface="+mj-lt"/>
              </a:rPr>
              <a:t>compelling</a:t>
            </a:r>
            <a:r>
              <a:rPr lang="en-US" sz="3000" b="0" dirty="0">
                <a:solidFill>
                  <a:schemeClr val="tx1">
                    <a:lumMod val="65000"/>
                    <a:lumOff val="35000"/>
                  </a:schemeClr>
                </a:solidFill>
                <a:latin typeface="+mj-lt"/>
              </a:rPr>
              <a:t>, </a:t>
            </a:r>
            <a:r>
              <a:rPr lang="en-US" sz="3000" b="0" dirty="0" smtClean="0">
                <a:solidFill>
                  <a:schemeClr val="tx1">
                    <a:lumMod val="65000"/>
                    <a:lumOff val="35000"/>
                  </a:schemeClr>
                </a:solidFill>
                <a:latin typeface="+mj-lt"/>
              </a:rPr>
              <a:t>especially when one also considers medical psychiatric co-morbidity</a:t>
            </a:r>
            <a:endParaRPr lang="en-US" sz="3000" b="0" dirty="0">
              <a:solidFill>
                <a:schemeClr val="tx1">
                  <a:lumMod val="65000"/>
                  <a:lumOff val="35000"/>
                </a:schemeClr>
              </a:solidFill>
              <a:latin typeface="+mj-lt"/>
            </a:endParaRPr>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4680"/>
          <a:stretch/>
        </p:blipFill>
        <p:spPr bwMode="auto">
          <a:xfrm>
            <a:off x="54149" y="1399043"/>
            <a:ext cx="5039204" cy="367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189446" y="1646770"/>
            <a:ext cx="3489960" cy="348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54536" y="1451359"/>
            <a:ext cx="3425303" cy="307777"/>
          </a:xfrm>
          <a:prstGeom prst="rect">
            <a:avLst/>
          </a:prstGeom>
          <a:noFill/>
        </p:spPr>
        <p:txBody>
          <a:bodyPr wrap="square" rtlCol="0">
            <a:spAutoFit/>
          </a:bodyPr>
          <a:lstStyle/>
          <a:p>
            <a:pPr defTabSz="914400">
              <a:defRPr/>
            </a:pPr>
            <a:r>
              <a:rPr lang="en-US" sz="1400" b="1" kern="0" dirty="0">
                <a:solidFill>
                  <a:prstClr val="black">
                    <a:lumMod val="85000"/>
                    <a:lumOff val="15000"/>
                  </a:prstClr>
                </a:solidFill>
                <a:latin typeface="Calibri"/>
              </a:rPr>
              <a:t>Depression Rates in Medically Ill Patients</a:t>
            </a:r>
          </a:p>
        </p:txBody>
      </p:sp>
      <p:sp>
        <p:nvSpPr>
          <p:cNvPr id="7" name="TextBox 6"/>
          <p:cNvSpPr txBox="1"/>
          <p:nvPr/>
        </p:nvSpPr>
        <p:spPr>
          <a:xfrm>
            <a:off x="3810000" y="5024736"/>
            <a:ext cx="2706598" cy="230832"/>
          </a:xfrm>
          <a:prstGeom prst="rect">
            <a:avLst/>
          </a:prstGeom>
          <a:noFill/>
        </p:spPr>
        <p:txBody>
          <a:bodyPr wrap="square" rtlCol="0">
            <a:spAutoFit/>
          </a:bodyPr>
          <a:lstStyle/>
          <a:p>
            <a:pPr defTabSz="914400">
              <a:defRPr/>
            </a:pPr>
            <a:r>
              <a:rPr lang="en-US" sz="900" i="1" kern="0" dirty="0">
                <a:solidFill>
                  <a:prstClr val="black">
                    <a:lumMod val="85000"/>
                    <a:lumOff val="15000"/>
                  </a:prstClr>
                </a:solidFill>
                <a:latin typeface="Calibri"/>
              </a:rPr>
              <a:t>Summergrad P, GPPA Summer Meeting, 2013</a:t>
            </a:r>
          </a:p>
        </p:txBody>
      </p:sp>
      <p:sp>
        <p:nvSpPr>
          <p:cNvPr id="4" name="TextBox 3"/>
          <p:cNvSpPr txBox="1"/>
          <p:nvPr/>
        </p:nvSpPr>
        <p:spPr>
          <a:xfrm>
            <a:off x="887505" y="5438586"/>
            <a:ext cx="7243483" cy="707886"/>
          </a:xfrm>
          <a:prstGeom prst="rect">
            <a:avLst/>
          </a:prstGeom>
          <a:solidFill>
            <a:srgbClr val="FFD966"/>
          </a:solidFill>
          <a:ln>
            <a:solidFill>
              <a:schemeClr val="bg1">
                <a:lumMod val="75000"/>
              </a:schemeClr>
            </a:solidFill>
          </a:ln>
          <a:effectLst>
            <a:outerShdw blurRad="50800" dist="88900" dir="8100000" algn="tr" rotWithShape="0">
              <a:prstClr val="black">
                <a:alpha val="40000"/>
              </a:prstClr>
            </a:outerShdw>
          </a:effectLst>
        </p:spPr>
        <p:txBody>
          <a:bodyPr wrap="square" rtlCol="0">
            <a:spAutoFit/>
          </a:bodyPr>
          <a:lstStyle/>
          <a:p>
            <a:pPr algn="ctr"/>
            <a:r>
              <a:rPr lang="en-US" sz="2000" b="1" dirty="0" smtClean="0">
                <a:solidFill>
                  <a:schemeClr val="tx1">
                    <a:lumMod val="65000"/>
                    <a:lumOff val="35000"/>
                  </a:schemeClr>
                </a:solidFill>
              </a:rPr>
              <a:t>Virginia’s Medicaid expansion will focus the lens more on mental health and on integration – a great opportunity</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4138123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33" y="1985685"/>
            <a:ext cx="8229600" cy="2469774"/>
          </a:xfrm>
          <a:solidFill>
            <a:srgbClr val="FFD966"/>
          </a:solidFill>
          <a:ln>
            <a:solidFill>
              <a:schemeClr val="bg1">
                <a:lumMod val="75000"/>
              </a:schemeClr>
            </a:solidFill>
          </a:ln>
          <a:effectLst>
            <a:outerShdw blurRad="50800" dist="76200" dir="8100000" algn="tr" rotWithShape="0">
              <a:prstClr val="black">
                <a:alpha val="40000"/>
              </a:prstClr>
            </a:outerShdw>
          </a:effectLst>
        </p:spPr>
        <p:txBody>
          <a:bodyPr/>
          <a:lstStyle/>
          <a:p>
            <a:pPr marL="0" indent="0">
              <a:buNone/>
            </a:pPr>
            <a:r>
              <a:rPr lang="en-US" sz="3200" dirty="0" smtClean="0">
                <a:solidFill>
                  <a:schemeClr val="tx1">
                    <a:lumMod val="75000"/>
                    <a:lumOff val="25000"/>
                  </a:schemeClr>
                </a:solidFill>
              </a:rPr>
              <a:t>Virginia’s mental health system is declining in national rankings – </a:t>
            </a:r>
            <a:r>
              <a:rPr lang="en-US" sz="3200" i="1" dirty="0" smtClean="0">
                <a:solidFill>
                  <a:schemeClr val="tx1">
                    <a:lumMod val="75000"/>
                    <a:lumOff val="25000"/>
                  </a:schemeClr>
                </a:solidFill>
              </a:rPr>
              <a:t>Mental Health America</a:t>
            </a:r>
          </a:p>
          <a:p>
            <a:pPr lvl="1"/>
            <a:r>
              <a:rPr lang="en-US" sz="2800" dirty="0" smtClean="0">
                <a:solidFill>
                  <a:schemeClr val="tx1">
                    <a:lumMod val="75000"/>
                    <a:lumOff val="25000"/>
                  </a:schemeClr>
                </a:solidFill>
              </a:rPr>
              <a:t>2011 – ranked 27</a:t>
            </a:r>
            <a:r>
              <a:rPr lang="en-US" sz="2800" baseline="30000" dirty="0" smtClean="0">
                <a:solidFill>
                  <a:schemeClr val="tx1">
                    <a:lumMod val="75000"/>
                    <a:lumOff val="25000"/>
                  </a:schemeClr>
                </a:solidFill>
              </a:rPr>
              <a:t>th</a:t>
            </a:r>
            <a:endParaRPr lang="en-US" sz="2800" dirty="0" smtClean="0">
              <a:solidFill>
                <a:schemeClr val="tx1">
                  <a:lumMod val="75000"/>
                  <a:lumOff val="25000"/>
                </a:schemeClr>
              </a:solidFill>
            </a:endParaRPr>
          </a:p>
          <a:p>
            <a:pPr lvl="1"/>
            <a:r>
              <a:rPr lang="en-US" sz="2800" dirty="0" smtClean="0">
                <a:solidFill>
                  <a:schemeClr val="tx1">
                    <a:lumMod val="75000"/>
                    <a:lumOff val="25000"/>
                  </a:schemeClr>
                </a:solidFill>
              </a:rPr>
              <a:t>2014 – ranked 38</a:t>
            </a:r>
            <a:r>
              <a:rPr lang="en-US" sz="2800" baseline="30000" dirty="0" smtClean="0">
                <a:solidFill>
                  <a:schemeClr val="tx1">
                    <a:lumMod val="75000"/>
                    <a:lumOff val="25000"/>
                  </a:schemeClr>
                </a:solidFill>
              </a:rPr>
              <a:t>th</a:t>
            </a:r>
            <a:r>
              <a:rPr lang="en-US" sz="2800" dirty="0" smtClean="0">
                <a:solidFill>
                  <a:schemeClr val="tx1">
                    <a:lumMod val="75000"/>
                    <a:lumOff val="25000"/>
                  </a:schemeClr>
                </a:solidFill>
              </a:rPr>
              <a:t> </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84939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33" y="1985684"/>
            <a:ext cx="8229600" cy="2944903"/>
          </a:xfrm>
          <a:solidFill>
            <a:srgbClr val="FFD966"/>
          </a:solidFill>
          <a:ln>
            <a:solidFill>
              <a:schemeClr val="bg1">
                <a:lumMod val="75000"/>
              </a:schemeClr>
            </a:solidFill>
          </a:ln>
          <a:effectLst>
            <a:outerShdw blurRad="50800" dist="76200" dir="8100000" algn="tr" rotWithShape="0">
              <a:prstClr val="black">
                <a:alpha val="40000"/>
              </a:prstClr>
            </a:outerShdw>
          </a:effectLst>
        </p:spPr>
        <p:txBody>
          <a:bodyPr/>
          <a:lstStyle/>
          <a:p>
            <a:pPr marL="0" indent="0">
              <a:buNone/>
            </a:pPr>
            <a:r>
              <a:rPr lang="en-US" sz="3200" dirty="0" smtClean="0">
                <a:solidFill>
                  <a:schemeClr val="tx1">
                    <a:lumMod val="75000"/>
                    <a:lumOff val="25000"/>
                  </a:schemeClr>
                </a:solidFill>
              </a:rPr>
              <a:t>Virginia’s mental health system ranked 42</a:t>
            </a:r>
            <a:r>
              <a:rPr lang="en-US" sz="3200" baseline="30000" dirty="0" smtClean="0">
                <a:solidFill>
                  <a:schemeClr val="tx1">
                    <a:lumMod val="75000"/>
                    <a:lumOff val="25000"/>
                  </a:schemeClr>
                </a:solidFill>
              </a:rPr>
              <a:t>nd</a:t>
            </a:r>
            <a:r>
              <a:rPr lang="en-US" sz="3200" dirty="0" smtClean="0">
                <a:solidFill>
                  <a:schemeClr val="tx1">
                    <a:lumMod val="75000"/>
                    <a:lumOff val="25000"/>
                  </a:schemeClr>
                </a:solidFill>
              </a:rPr>
              <a:t> for access to care in 2017.</a:t>
            </a:r>
          </a:p>
          <a:p>
            <a:pPr marL="0" indent="0">
              <a:buNone/>
            </a:pPr>
            <a:r>
              <a:rPr lang="en-US" sz="3200" i="1" dirty="0" smtClean="0">
                <a:solidFill>
                  <a:schemeClr val="tx1">
                    <a:lumMod val="75000"/>
                    <a:lumOff val="25000"/>
                  </a:schemeClr>
                </a:solidFill>
              </a:rPr>
              <a:t>“…part of it is the lack of trained professionals working in Virginia, particularly for youth…”</a:t>
            </a:r>
          </a:p>
          <a:p>
            <a:pPr marL="0" indent="0" algn="r">
              <a:buNone/>
            </a:pPr>
            <a:r>
              <a:rPr lang="en-US" sz="3200" dirty="0" smtClean="0">
                <a:solidFill>
                  <a:schemeClr val="tx1">
                    <a:lumMod val="75000"/>
                    <a:lumOff val="25000"/>
                  </a:schemeClr>
                </a:solidFill>
              </a:rPr>
              <a:t>NAMI Virginia</a:t>
            </a:r>
          </a:p>
        </p:txBody>
      </p:sp>
    </p:spTree>
    <p:extLst>
      <p:ext uri="{BB962C8B-B14F-4D97-AF65-F5344CB8AC3E}">
        <p14:creationId xmlns:p14="http://schemas.microsoft.com/office/powerpoint/2010/main" val="3768590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97"/>
          <a:stretch/>
        </p:blipFill>
        <p:spPr bwMode="auto">
          <a:xfrm>
            <a:off x="4579067" y="1519517"/>
            <a:ext cx="4331851" cy="505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61364" y="262630"/>
            <a:ext cx="8977233" cy="93578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defRPr/>
            </a:pPr>
            <a:r>
              <a:rPr lang="en-US" sz="3600" b="0" dirty="0">
                <a:solidFill>
                  <a:schemeClr val="tx1">
                    <a:lumMod val="65000"/>
                    <a:lumOff val="35000"/>
                  </a:schemeClr>
                </a:solidFill>
                <a:latin typeface="+mj-lt"/>
              </a:rPr>
              <a:t>Services </a:t>
            </a:r>
            <a:r>
              <a:rPr lang="en-US" sz="3600" b="0" dirty="0" smtClean="0">
                <a:solidFill>
                  <a:schemeClr val="tx1">
                    <a:lumMod val="65000"/>
                    <a:lumOff val="35000"/>
                  </a:schemeClr>
                </a:solidFill>
                <a:latin typeface="+mj-lt"/>
              </a:rPr>
              <a:t>provided </a:t>
            </a:r>
            <a:r>
              <a:rPr lang="en-US" sz="3600" b="0" dirty="0">
                <a:solidFill>
                  <a:schemeClr val="tx1">
                    <a:lumMod val="65000"/>
                    <a:lumOff val="35000"/>
                  </a:schemeClr>
                </a:solidFill>
                <a:latin typeface="+mj-lt"/>
              </a:rPr>
              <a:t>by </a:t>
            </a:r>
            <a:r>
              <a:rPr lang="en-US" sz="3600" b="0" dirty="0" smtClean="0">
                <a:solidFill>
                  <a:schemeClr val="tx1">
                    <a:lumMod val="65000"/>
                    <a:lumOff val="35000"/>
                  </a:schemeClr>
                </a:solidFill>
                <a:latin typeface="+mj-lt"/>
              </a:rPr>
              <a:t>health care professionals are critical </a:t>
            </a:r>
            <a:r>
              <a:rPr lang="en-US" sz="3600" b="0" dirty="0">
                <a:solidFill>
                  <a:schemeClr val="tx1">
                    <a:lumMod val="65000"/>
                    <a:lumOff val="35000"/>
                  </a:schemeClr>
                </a:solidFill>
                <a:latin typeface="+mj-lt"/>
              </a:rPr>
              <a:t>to </a:t>
            </a:r>
            <a:r>
              <a:rPr lang="en-US" sz="3600" b="0" dirty="0" smtClean="0">
                <a:solidFill>
                  <a:schemeClr val="tx1">
                    <a:lumMod val="65000"/>
                    <a:lumOff val="35000"/>
                  </a:schemeClr>
                </a:solidFill>
                <a:latin typeface="+mj-lt"/>
              </a:rPr>
              <a:t>communities</a:t>
            </a:r>
            <a:endParaRPr lang="en-US" sz="3600" b="0" dirty="0">
              <a:solidFill>
                <a:schemeClr val="tx1">
                  <a:lumMod val="65000"/>
                  <a:lumOff val="35000"/>
                </a:schemeClr>
              </a:solidFill>
              <a:latin typeface="+mj-lt"/>
            </a:endParaRPr>
          </a:p>
        </p:txBody>
      </p:sp>
      <p:sp>
        <p:nvSpPr>
          <p:cNvPr id="5" name="Content Placeholder 2"/>
          <p:cNvSpPr txBox="1">
            <a:spLocks/>
          </p:cNvSpPr>
          <p:nvPr/>
        </p:nvSpPr>
        <p:spPr>
          <a:xfrm>
            <a:off x="98610" y="1662953"/>
            <a:ext cx="4294096" cy="35814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a:lnSpc>
                <a:spcPct val="100000"/>
              </a:lnSpc>
              <a:spcAft>
                <a:spcPts val="600"/>
              </a:spcAft>
              <a:buNone/>
            </a:pPr>
            <a:r>
              <a:rPr lang="en-US" sz="2800" dirty="0">
                <a:solidFill>
                  <a:schemeClr val="tx1">
                    <a:lumMod val="65000"/>
                    <a:lumOff val="35000"/>
                  </a:schemeClr>
                </a:solidFill>
                <a:latin typeface="Calibri" pitchFamily="34" charset="0"/>
              </a:rPr>
              <a:t>Health professions are:</a:t>
            </a:r>
          </a:p>
          <a:p>
            <a:pPr marL="568325" lvl="1" indent="-227013">
              <a:lnSpc>
                <a:spcPct val="100000"/>
              </a:lnSpc>
            </a:pPr>
            <a:r>
              <a:rPr lang="en-US" dirty="0">
                <a:solidFill>
                  <a:schemeClr val="tx1">
                    <a:lumMod val="65000"/>
                    <a:lumOff val="35000"/>
                  </a:schemeClr>
                </a:solidFill>
                <a:latin typeface="Calibri" pitchFamily="34" charset="0"/>
              </a:rPr>
              <a:t>Major and stable part of economy </a:t>
            </a:r>
          </a:p>
          <a:p>
            <a:pPr marL="912813" lvl="2" defTabSz="857250">
              <a:lnSpc>
                <a:spcPct val="100000"/>
              </a:lnSpc>
              <a:spcAft>
                <a:spcPts val="600"/>
              </a:spcAft>
              <a:tabLst>
                <a:tab pos="971550" algn="l"/>
              </a:tabLst>
            </a:pPr>
            <a:r>
              <a:rPr lang="en-US" i="1" dirty="0">
                <a:solidFill>
                  <a:schemeClr val="tx1">
                    <a:lumMod val="65000"/>
                    <a:lumOff val="35000"/>
                  </a:schemeClr>
                </a:solidFill>
                <a:latin typeface="Calibri" pitchFamily="34" charset="0"/>
              </a:rPr>
              <a:t>Growth in jobs outpaces all general economy </a:t>
            </a:r>
          </a:p>
          <a:p>
            <a:pPr marL="568325" lvl="1" indent="-227013">
              <a:lnSpc>
                <a:spcPct val="100000"/>
              </a:lnSpc>
            </a:pPr>
            <a:r>
              <a:rPr lang="en-US" dirty="0">
                <a:solidFill>
                  <a:schemeClr val="tx1">
                    <a:lumMod val="65000"/>
                    <a:lumOff val="35000"/>
                  </a:schemeClr>
                </a:solidFill>
                <a:latin typeface="Calibri" pitchFamily="34" charset="0"/>
              </a:rPr>
              <a:t>In greater demand as </a:t>
            </a:r>
            <a:r>
              <a:rPr lang="en-US" dirty="0" smtClean="0">
                <a:solidFill>
                  <a:schemeClr val="tx1">
                    <a:lumMod val="65000"/>
                    <a:lumOff val="35000"/>
                  </a:schemeClr>
                </a:solidFill>
                <a:latin typeface="Calibri" pitchFamily="34" charset="0"/>
              </a:rPr>
              <a:t>population </a:t>
            </a:r>
            <a:r>
              <a:rPr lang="en-US" dirty="0">
                <a:solidFill>
                  <a:schemeClr val="tx1">
                    <a:lumMod val="65000"/>
                    <a:lumOff val="35000"/>
                  </a:schemeClr>
                </a:solidFill>
                <a:latin typeface="Calibri" pitchFamily="34" charset="0"/>
              </a:rPr>
              <a:t>grows/ages</a:t>
            </a:r>
          </a:p>
          <a:p>
            <a:pPr marL="912813" lvl="2" defTabSz="798513">
              <a:lnSpc>
                <a:spcPct val="100000"/>
              </a:lnSpc>
              <a:spcAft>
                <a:spcPts val="600"/>
              </a:spcAft>
            </a:pPr>
            <a:r>
              <a:rPr lang="en-US" i="1" dirty="0">
                <a:solidFill>
                  <a:schemeClr val="tx1">
                    <a:lumMod val="65000"/>
                    <a:lumOff val="35000"/>
                  </a:schemeClr>
                </a:solidFill>
                <a:latin typeface="Calibri" pitchFamily="34" charset="0"/>
              </a:rPr>
              <a:t>Especially mental </a:t>
            </a:r>
            <a:r>
              <a:rPr lang="en-US" i="1" dirty="0" smtClean="0">
                <a:solidFill>
                  <a:schemeClr val="tx1">
                    <a:lumMod val="65000"/>
                    <a:lumOff val="35000"/>
                  </a:schemeClr>
                </a:solidFill>
                <a:latin typeface="Calibri" pitchFamily="34" charset="0"/>
              </a:rPr>
              <a:t>health</a:t>
            </a:r>
          </a:p>
          <a:p>
            <a:pPr marL="573088" lvl="1" indent="-231775" defTabSz="798513">
              <a:lnSpc>
                <a:spcPct val="100000"/>
              </a:lnSpc>
              <a:spcAft>
                <a:spcPts val="600"/>
              </a:spcAft>
            </a:pPr>
            <a:r>
              <a:rPr lang="en-US" dirty="0" smtClean="0">
                <a:solidFill>
                  <a:schemeClr val="tx1">
                    <a:lumMod val="65000"/>
                    <a:lumOff val="35000"/>
                  </a:schemeClr>
                </a:solidFill>
                <a:latin typeface="Calibri" pitchFamily="34" charset="0"/>
              </a:rPr>
              <a:t>Diverse professions and most effective when multidisciplinary</a:t>
            </a:r>
            <a:endParaRPr lang="en-US"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1478760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36272" y="5698818"/>
            <a:ext cx="3200400" cy="246221"/>
          </a:xfrm>
          <a:prstGeom prst="rect">
            <a:avLst/>
          </a:prstGeom>
        </p:spPr>
        <p:txBody>
          <a:bodyPr wrap="square">
            <a:spAutoFit/>
          </a:bodyPr>
          <a:lstStyle/>
          <a:p>
            <a:pPr defTabSz="914400" fontAlgn="base">
              <a:spcBef>
                <a:spcPct val="0"/>
              </a:spcBef>
              <a:spcAft>
                <a:spcPct val="0"/>
              </a:spcAft>
              <a:defRPr/>
            </a:pPr>
            <a:r>
              <a:rPr lang="en-US" sz="1000" i="1" kern="0" dirty="0">
                <a:solidFill>
                  <a:schemeClr val="tx1">
                    <a:lumMod val="65000"/>
                    <a:lumOff val="35000"/>
                  </a:schemeClr>
                </a:solidFill>
                <a:latin typeface="Calibri"/>
              </a:rPr>
              <a:t>Source: </a:t>
            </a:r>
            <a:r>
              <a:rPr lang="en-US" sz="1000" i="1" kern="0" dirty="0" smtClean="0">
                <a:solidFill>
                  <a:schemeClr val="tx1">
                    <a:lumMod val="65000"/>
                    <a:lumOff val="35000"/>
                  </a:schemeClr>
                </a:solidFill>
                <a:latin typeface="Calibri"/>
              </a:rPr>
              <a:t>Virginia Department of Health Professions</a:t>
            </a:r>
            <a:endParaRPr lang="en-US" sz="1000" i="1" kern="0" dirty="0">
              <a:solidFill>
                <a:schemeClr val="tx1">
                  <a:lumMod val="65000"/>
                  <a:lumOff val="35000"/>
                </a:schemeClr>
              </a:solidFill>
              <a:latin typeface="Calibri"/>
            </a:endParaRPr>
          </a:p>
        </p:txBody>
      </p:sp>
      <p:sp>
        <p:nvSpPr>
          <p:cNvPr id="9" name="Title 4"/>
          <p:cNvSpPr txBox="1">
            <a:spLocks noGrp="1"/>
          </p:cNvSpPr>
          <p:nvPr>
            <p:ph type="title"/>
          </p:nvPr>
        </p:nvSpPr>
        <p:spPr>
          <a:xfrm>
            <a:off x="391478" y="347865"/>
            <a:ext cx="8229600" cy="884238"/>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lnSpc>
                <a:spcPct val="100000"/>
              </a:lnSpc>
              <a:defRPr/>
            </a:pPr>
            <a:r>
              <a:rPr lang="en-US" sz="3600" b="0" dirty="0">
                <a:solidFill>
                  <a:schemeClr val="tx1">
                    <a:lumMod val="65000"/>
                    <a:lumOff val="35000"/>
                  </a:schemeClr>
                </a:solidFill>
                <a:latin typeface="+mj-lt"/>
              </a:rPr>
              <a:t>The </a:t>
            </a:r>
            <a:r>
              <a:rPr lang="en-US" sz="3600" b="0" dirty="0" smtClean="0">
                <a:solidFill>
                  <a:schemeClr val="tx1">
                    <a:lumMod val="65000"/>
                    <a:lumOff val="35000"/>
                  </a:schemeClr>
                </a:solidFill>
                <a:latin typeface="+mj-lt"/>
              </a:rPr>
              <a:t>gaps </a:t>
            </a:r>
            <a:r>
              <a:rPr lang="en-US" sz="3600" b="0" dirty="0">
                <a:solidFill>
                  <a:schemeClr val="tx1">
                    <a:lumMod val="65000"/>
                    <a:lumOff val="35000"/>
                  </a:schemeClr>
                </a:solidFill>
                <a:latin typeface="+mj-lt"/>
              </a:rPr>
              <a:t>in </a:t>
            </a:r>
            <a:r>
              <a:rPr lang="en-US" sz="3600" b="0" dirty="0" smtClean="0">
                <a:solidFill>
                  <a:schemeClr val="tx1">
                    <a:lumMod val="65000"/>
                    <a:lumOff val="35000"/>
                  </a:schemeClr>
                </a:solidFill>
                <a:latin typeface="+mj-lt"/>
              </a:rPr>
              <a:t>mental health workforce are broad</a:t>
            </a:r>
            <a:r>
              <a:rPr lang="en-US" sz="3600" b="0" dirty="0">
                <a:solidFill>
                  <a:schemeClr val="tx1">
                    <a:lumMod val="65000"/>
                    <a:lumOff val="35000"/>
                  </a:schemeClr>
                </a:solidFill>
                <a:latin typeface="+mj-lt"/>
              </a:rPr>
              <a:t>, </a:t>
            </a:r>
            <a:r>
              <a:rPr lang="en-US" sz="3600" b="0" dirty="0" smtClean="0">
                <a:solidFill>
                  <a:schemeClr val="tx1">
                    <a:lumMod val="65000"/>
                    <a:lumOff val="35000"/>
                  </a:schemeClr>
                </a:solidFill>
                <a:latin typeface="+mj-lt"/>
              </a:rPr>
              <a:t>deep</a:t>
            </a:r>
            <a:r>
              <a:rPr lang="en-US" sz="3600" b="0" dirty="0">
                <a:solidFill>
                  <a:schemeClr val="tx1">
                    <a:lumMod val="65000"/>
                    <a:lumOff val="35000"/>
                  </a:schemeClr>
                </a:solidFill>
                <a:latin typeface="+mj-lt"/>
              </a:rPr>
              <a:t>, and </a:t>
            </a:r>
            <a:r>
              <a:rPr lang="en-US" sz="3600" b="0" dirty="0" smtClean="0">
                <a:solidFill>
                  <a:schemeClr val="tx1">
                    <a:lumMod val="65000"/>
                    <a:lumOff val="35000"/>
                  </a:schemeClr>
                </a:solidFill>
                <a:latin typeface="+mj-lt"/>
              </a:rPr>
              <a:t>longstanding</a:t>
            </a:r>
            <a:endParaRPr lang="en-US" sz="3600" b="0"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10" name="Content Placeholder 2"/>
          <p:cNvSpPr txBox="1">
            <a:spLocks noGrp="1"/>
          </p:cNvSpPr>
          <p:nvPr>
            <p:ph idx="1"/>
          </p:nvPr>
        </p:nvSpPr>
        <p:spPr>
          <a:xfrm>
            <a:off x="66502" y="1600202"/>
            <a:ext cx="4568251" cy="4525963"/>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100000"/>
              </a:lnSpc>
              <a:spcAft>
                <a:spcPts val="600"/>
              </a:spcAft>
              <a:tabLst>
                <a:tab pos="744538" algn="l"/>
              </a:tabLst>
            </a:pPr>
            <a:r>
              <a:rPr lang="en-US" sz="2400" dirty="0">
                <a:solidFill>
                  <a:schemeClr val="tx1">
                    <a:lumMod val="65000"/>
                    <a:lumOff val="35000"/>
                  </a:schemeClr>
                </a:solidFill>
              </a:rPr>
              <a:t>Multiple professions make up the behavioral health </a:t>
            </a:r>
            <a:r>
              <a:rPr lang="en-US" sz="2400" dirty="0" smtClean="0">
                <a:solidFill>
                  <a:schemeClr val="tx1">
                    <a:lumMod val="65000"/>
                    <a:lumOff val="35000"/>
                  </a:schemeClr>
                </a:solidFill>
              </a:rPr>
              <a:t>workforce</a:t>
            </a:r>
          </a:p>
          <a:p>
            <a:pPr marL="171450" indent="-171450">
              <a:lnSpc>
                <a:spcPct val="100000"/>
              </a:lnSpc>
              <a:tabLst>
                <a:tab pos="457200" algn="l"/>
              </a:tabLst>
            </a:pPr>
            <a:r>
              <a:rPr lang="en-US" sz="2400" dirty="0" smtClean="0">
                <a:solidFill>
                  <a:schemeClr val="tx1">
                    <a:lumMod val="65000"/>
                    <a:lumOff val="35000"/>
                  </a:schemeClr>
                </a:solidFill>
              </a:rPr>
              <a:t>Major </a:t>
            </a:r>
            <a:r>
              <a:rPr lang="en-US" sz="2400" dirty="0">
                <a:solidFill>
                  <a:schemeClr val="tx1">
                    <a:lumMod val="65000"/>
                    <a:lumOff val="35000"/>
                  </a:schemeClr>
                </a:solidFill>
              </a:rPr>
              <a:t>gaps remain in </a:t>
            </a:r>
            <a:r>
              <a:rPr lang="en-US" sz="2400" dirty="0" smtClean="0">
                <a:solidFill>
                  <a:schemeClr val="tx1">
                    <a:lumMod val="65000"/>
                    <a:lumOff val="35000"/>
                  </a:schemeClr>
                </a:solidFill>
              </a:rPr>
              <a:t>staffing</a:t>
            </a:r>
          </a:p>
          <a:p>
            <a:pPr marL="171450" indent="-171450">
              <a:lnSpc>
                <a:spcPct val="100000"/>
              </a:lnSpc>
              <a:spcAft>
                <a:spcPts val="600"/>
              </a:spcAft>
              <a:tabLst>
                <a:tab pos="457200" algn="l"/>
              </a:tabLst>
            </a:pPr>
            <a:r>
              <a:rPr lang="en-US" sz="2400" dirty="0" smtClean="0">
                <a:solidFill>
                  <a:schemeClr val="tx1">
                    <a:lumMod val="65000"/>
                    <a:lumOff val="35000"/>
                  </a:schemeClr>
                </a:solidFill>
              </a:rPr>
              <a:t>Health </a:t>
            </a:r>
            <a:r>
              <a:rPr lang="en-US" sz="2400" dirty="0">
                <a:solidFill>
                  <a:schemeClr val="tx1">
                    <a:lumMod val="65000"/>
                    <a:lumOff val="35000"/>
                  </a:schemeClr>
                </a:solidFill>
              </a:rPr>
              <a:t>care changes are likely to exacerbate these </a:t>
            </a:r>
            <a:r>
              <a:rPr lang="en-US" sz="2400" dirty="0" smtClean="0">
                <a:solidFill>
                  <a:schemeClr val="tx1">
                    <a:lumMod val="65000"/>
                    <a:lumOff val="35000"/>
                  </a:schemeClr>
                </a:solidFill>
              </a:rPr>
              <a:t>shortages</a:t>
            </a:r>
          </a:p>
          <a:p>
            <a:pPr marL="171450" indent="-171450">
              <a:lnSpc>
                <a:spcPct val="100000"/>
              </a:lnSpc>
              <a:spcAft>
                <a:spcPts val="600"/>
              </a:spcAft>
              <a:tabLst>
                <a:tab pos="457200" algn="l"/>
              </a:tabLst>
            </a:pPr>
            <a:r>
              <a:rPr lang="en-US" sz="2400" dirty="0" smtClean="0">
                <a:solidFill>
                  <a:schemeClr val="tx1">
                    <a:lumMod val="65000"/>
                    <a:lumOff val="35000"/>
                  </a:schemeClr>
                </a:solidFill>
              </a:rPr>
              <a:t>Public systems are typically more stressed and less/less consistent workforce vs. private mental health care</a:t>
            </a:r>
            <a:endParaRPr lang="en-US" sz="2400" dirty="0">
              <a:solidFill>
                <a:schemeClr val="tx1">
                  <a:lumMod val="65000"/>
                  <a:lumOff val="3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78674879"/>
              </p:ext>
            </p:extLst>
          </p:nvPr>
        </p:nvGraphicFramePr>
        <p:xfrm>
          <a:off x="4736272" y="1760916"/>
          <a:ext cx="4254126" cy="3920528"/>
        </p:xfrm>
        <a:graphic>
          <a:graphicData uri="http://schemas.openxmlformats.org/drawingml/2006/table">
            <a:tbl>
              <a:tblPr firstRow="1" bandRow="1">
                <a:effectLst>
                  <a:outerShdw blurRad="50800" dist="76200" dir="8100000" algn="tr" rotWithShape="0">
                    <a:prstClr val="black">
                      <a:alpha val="40000"/>
                    </a:prstClr>
                  </a:outerShdw>
                </a:effectLst>
                <a:tableStyleId>{5C22544A-7EE6-4342-B048-85BDC9FD1C3A}</a:tableStyleId>
              </a:tblPr>
              <a:tblGrid>
                <a:gridCol w="2127063">
                  <a:extLst>
                    <a:ext uri="{9D8B030D-6E8A-4147-A177-3AD203B41FA5}">
                      <a16:colId xmlns:a16="http://schemas.microsoft.com/office/drawing/2014/main" val="1027931106"/>
                    </a:ext>
                  </a:extLst>
                </a:gridCol>
                <a:gridCol w="2127063">
                  <a:extLst>
                    <a:ext uri="{9D8B030D-6E8A-4147-A177-3AD203B41FA5}">
                      <a16:colId xmlns:a16="http://schemas.microsoft.com/office/drawing/2014/main" val="3624475460"/>
                    </a:ext>
                  </a:extLst>
                </a:gridCol>
              </a:tblGrid>
              <a:tr h="591512">
                <a:tc gridSpan="2">
                  <a:txBody>
                    <a:bodyPr/>
                    <a:lstStyle/>
                    <a:p>
                      <a:pPr algn="ctr"/>
                      <a:r>
                        <a:rPr lang="en-US" dirty="0" smtClean="0">
                          <a:solidFill>
                            <a:schemeClr val="tx1"/>
                          </a:solidFill>
                        </a:rPr>
                        <a:t>Mental Health Workforce in Virginia </a:t>
                      </a:r>
                      <a:endParaRPr lang="en-US" dirty="0">
                        <a:solidFill>
                          <a:schemeClr val="tx1"/>
                        </a:solidFill>
                      </a:endParaRPr>
                    </a:p>
                  </a:txBody>
                  <a:tcPr>
                    <a:solidFill>
                      <a:srgbClr val="FFC000"/>
                    </a:solidFill>
                  </a:tcPr>
                </a:tc>
                <a:tc hMerge="1">
                  <a:txBody>
                    <a:bodyPr/>
                    <a:lstStyle/>
                    <a:p>
                      <a:endParaRPr lang="en-US" dirty="0"/>
                    </a:p>
                  </a:txBody>
                  <a:tcPr/>
                </a:tc>
                <a:extLst>
                  <a:ext uri="{0D108BD9-81ED-4DB2-BD59-A6C34878D82A}">
                    <a16:rowId xmlns:a16="http://schemas.microsoft.com/office/drawing/2014/main" val="4191786405"/>
                  </a:ext>
                </a:extLst>
              </a:tr>
              <a:tr h="591512">
                <a:tc>
                  <a:txBody>
                    <a:bodyPr/>
                    <a:lstStyle/>
                    <a:p>
                      <a:pPr algn="ctr"/>
                      <a:r>
                        <a:rPr lang="en-US" u="sng" dirty="0" smtClean="0"/>
                        <a:t>Specialty</a:t>
                      </a:r>
                      <a:r>
                        <a:rPr lang="en-US" u="sng" baseline="0" dirty="0" smtClean="0"/>
                        <a:t> area</a:t>
                      </a:r>
                      <a:endParaRPr lang="en-US" u="sng" dirty="0"/>
                    </a:p>
                  </a:txBody>
                  <a:tcPr>
                    <a:solidFill>
                      <a:srgbClr val="FFD966"/>
                    </a:solidFill>
                  </a:tcPr>
                </a:tc>
                <a:tc>
                  <a:txBody>
                    <a:bodyPr/>
                    <a:lstStyle/>
                    <a:p>
                      <a:pPr algn="ctr"/>
                      <a:r>
                        <a:rPr lang="en-US" u="sng" dirty="0" smtClean="0"/>
                        <a:t>Workforce number</a:t>
                      </a:r>
                      <a:endParaRPr lang="en-US" u="sng" dirty="0"/>
                    </a:p>
                  </a:txBody>
                  <a:tcPr>
                    <a:solidFill>
                      <a:srgbClr val="FFD966"/>
                    </a:solidFill>
                  </a:tcPr>
                </a:tc>
                <a:extLst>
                  <a:ext uri="{0D108BD9-81ED-4DB2-BD59-A6C34878D82A}">
                    <a16:rowId xmlns:a16="http://schemas.microsoft.com/office/drawing/2014/main" val="4077775150"/>
                  </a:ext>
                </a:extLst>
              </a:tr>
              <a:tr h="591512">
                <a:tc>
                  <a:txBody>
                    <a:bodyPr/>
                    <a:lstStyle/>
                    <a:p>
                      <a:pPr algn="ctr"/>
                      <a:r>
                        <a:rPr lang="en-US" dirty="0" smtClean="0"/>
                        <a:t>Psychiatrists</a:t>
                      </a:r>
                      <a:endParaRPr lang="en-US" dirty="0"/>
                    </a:p>
                  </a:txBody>
                  <a:tcPr>
                    <a:solidFill>
                      <a:srgbClr val="FFBA00"/>
                    </a:solidFill>
                  </a:tcPr>
                </a:tc>
                <a:tc>
                  <a:txBody>
                    <a:bodyPr/>
                    <a:lstStyle/>
                    <a:p>
                      <a:pPr algn="ctr"/>
                      <a:r>
                        <a:rPr lang="en-US" dirty="0" smtClean="0"/>
                        <a:t>1,680</a:t>
                      </a:r>
                      <a:endParaRPr lang="en-US" dirty="0"/>
                    </a:p>
                  </a:txBody>
                  <a:tcPr>
                    <a:solidFill>
                      <a:srgbClr val="FFBA00"/>
                    </a:solidFill>
                  </a:tcPr>
                </a:tc>
                <a:extLst>
                  <a:ext uri="{0D108BD9-81ED-4DB2-BD59-A6C34878D82A}">
                    <a16:rowId xmlns:a16="http://schemas.microsoft.com/office/drawing/2014/main" val="1725723222"/>
                  </a:ext>
                </a:extLst>
              </a:tr>
              <a:tr h="591512">
                <a:tc>
                  <a:txBody>
                    <a:bodyPr/>
                    <a:lstStyle/>
                    <a:p>
                      <a:pPr algn="ctr"/>
                      <a:r>
                        <a:rPr lang="en-US" dirty="0" smtClean="0"/>
                        <a:t>Psychologists</a:t>
                      </a:r>
                      <a:endParaRPr lang="en-US" dirty="0"/>
                    </a:p>
                  </a:txBody>
                  <a:tcPr>
                    <a:solidFill>
                      <a:srgbClr val="FFD966"/>
                    </a:solidFill>
                  </a:tcPr>
                </a:tc>
                <a:tc>
                  <a:txBody>
                    <a:bodyPr/>
                    <a:lstStyle/>
                    <a:p>
                      <a:pPr algn="ctr"/>
                      <a:r>
                        <a:rPr lang="en-US" dirty="0" smtClean="0"/>
                        <a:t>2,536</a:t>
                      </a:r>
                      <a:endParaRPr lang="en-US" dirty="0"/>
                    </a:p>
                  </a:txBody>
                  <a:tcPr>
                    <a:solidFill>
                      <a:srgbClr val="FFD966"/>
                    </a:solidFill>
                  </a:tcPr>
                </a:tc>
                <a:extLst>
                  <a:ext uri="{0D108BD9-81ED-4DB2-BD59-A6C34878D82A}">
                    <a16:rowId xmlns:a16="http://schemas.microsoft.com/office/drawing/2014/main" val="296280491"/>
                  </a:ext>
                </a:extLst>
              </a:tr>
              <a:tr h="591512">
                <a:tc>
                  <a:txBody>
                    <a:bodyPr/>
                    <a:lstStyle/>
                    <a:p>
                      <a:pPr algn="ctr"/>
                      <a:r>
                        <a:rPr lang="en-US" dirty="0" smtClean="0"/>
                        <a:t>Clinical Social Workers</a:t>
                      </a:r>
                      <a:endParaRPr lang="en-US" dirty="0"/>
                    </a:p>
                  </a:txBody>
                  <a:tcPr>
                    <a:solidFill>
                      <a:srgbClr val="FFBA00"/>
                    </a:solidFill>
                  </a:tcPr>
                </a:tc>
                <a:tc>
                  <a:txBody>
                    <a:bodyPr/>
                    <a:lstStyle/>
                    <a:p>
                      <a:pPr algn="ctr"/>
                      <a:r>
                        <a:rPr lang="en-US" dirty="0" smtClean="0"/>
                        <a:t>5,787</a:t>
                      </a:r>
                      <a:endParaRPr lang="en-US" dirty="0"/>
                    </a:p>
                  </a:txBody>
                  <a:tcPr>
                    <a:solidFill>
                      <a:srgbClr val="FFBA00"/>
                    </a:solidFill>
                  </a:tcPr>
                </a:tc>
                <a:extLst>
                  <a:ext uri="{0D108BD9-81ED-4DB2-BD59-A6C34878D82A}">
                    <a16:rowId xmlns:a16="http://schemas.microsoft.com/office/drawing/2014/main" val="1683635730"/>
                  </a:ext>
                </a:extLst>
              </a:tr>
              <a:tr h="591512">
                <a:tc>
                  <a:txBody>
                    <a:bodyPr/>
                    <a:lstStyle/>
                    <a:p>
                      <a:pPr algn="ctr"/>
                      <a:r>
                        <a:rPr lang="en-US" dirty="0" smtClean="0"/>
                        <a:t>Licensed</a:t>
                      </a:r>
                      <a:r>
                        <a:rPr lang="en-US" baseline="0" dirty="0" smtClean="0"/>
                        <a:t> Professional Counselors</a:t>
                      </a:r>
                      <a:endParaRPr lang="en-US" dirty="0"/>
                    </a:p>
                  </a:txBody>
                  <a:tcPr>
                    <a:solidFill>
                      <a:srgbClr val="FFD966"/>
                    </a:solidFill>
                  </a:tcPr>
                </a:tc>
                <a:tc>
                  <a:txBody>
                    <a:bodyPr/>
                    <a:lstStyle/>
                    <a:p>
                      <a:pPr algn="ctr"/>
                      <a:r>
                        <a:rPr lang="en-US" dirty="0" smtClean="0"/>
                        <a:t>4,683</a:t>
                      </a:r>
                      <a:endParaRPr lang="en-US" dirty="0"/>
                    </a:p>
                  </a:txBody>
                  <a:tcPr>
                    <a:solidFill>
                      <a:srgbClr val="FFD966"/>
                    </a:solidFill>
                  </a:tcPr>
                </a:tc>
                <a:extLst>
                  <a:ext uri="{0D108BD9-81ED-4DB2-BD59-A6C34878D82A}">
                    <a16:rowId xmlns:a16="http://schemas.microsoft.com/office/drawing/2014/main" val="2190674404"/>
                  </a:ext>
                </a:extLst>
              </a:tr>
            </a:tbl>
          </a:graphicData>
        </a:graphic>
      </p:graphicFrame>
    </p:spTree>
    <p:extLst>
      <p:ext uri="{BB962C8B-B14F-4D97-AF65-F5344CB8AC3E}">
        <p14:creationId xmlns:p14="http://schemas.microsoft.com/office/powerpoint/2010/main" val="928384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35129" y="164603"/>
            <a:ext cx="8586653" cy="93578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lnSpc>
                <a:spcPts val="3500"/>
              </a:lnSpc>
              <a:defRPr/>
            </a:pPr>
            <a:r>
              <a:rPr lang="en-US" sz="2800" b="0" dirty="0">
                <a:solidFill>
                  <a:schemeClr val="tx1">
                    <a:lumMod val="65000"/>
                    <a:lumOff val="35000"/>
                  </a:schemeClr>
                </a:solidFill>
                <a:latin typeface="+mj-lt"/>
              </a:rPr>
              <a:t>Workforce </a:t>
            </a:r>
            <a:r>
              <a:rPr lang="en-US" sz="2800" b="0" dirty="0" smtClean="0">
                <a:solidFill>
                  <a:schemeClr val="tx1">
                    <a:lumMod val="65000"/>
                    <a:lumOff val="35000"/>
                  </a:schemeClr>
                </a:solidFill>
                <a:latin typeface="+mj-lt"/>
              </a:rPr>
              <a:t>development aspects for psychiatrists</a:t>
            </a:r>
            <a:r>
              <a:rPr lang="en-US" sz="2800" b="0" dirty="0">
                <a:solidFill>
                  <a:schemeClr val="tx1">
                    <a:lumMod val="65000"/>
                    <a:lumOff val="35000"/>
                  </a:schemeClr>
                </a:solidFill>
                <a:latin typeface="+mj-lt"/>
              </a:rPr>
              <a:t>... </a:t>
            </a:r>
            <a:r>
              <a:rPr lang="en-US" sz="2800" b="0" dirty="0" smtClean="0">
                <a:solidFill>
                  <a:schemeClr val="tx1">
                    <a:lumMod val="65000"/>
                    <a:lumOff val="35000"/>
                  </a:schemeClr>
                </a:solidFill>
                <a:latin typeface="+mj-lt"/>
              </a:rPr>
              <a:t>we need </a:t>
            </a:r>
            <a:r>
              <a:rPr lang="en-US" sz="2800" b="0" dirty="0">
                <a:solidFill>
                  <a:schemeClr val="tx1">
                    <a:lumMod val="65000"/>
                    <a:lumOff val="35000"/>
                  </a:schemeClr>
                </a:solidFill>
                <a:latin typeface="+mj-lt"/>
              </a:rPr>
              <a:t>to </a:t>
            </a:r>
            <a:r>
              <a:rPr lang="en-US" sz="2800" b="0" dirty="0" smtClean="0">
                <a:solidFill>
                  <a:schemeClr val="tx1">
                    <a:lumMod val="65000"/>
                    <a:lumOff val="35000"/>
                  </a:schemeClr>
                </a:solidFill>
                <a:latin typeface="+mj-lt"/>
              </a:rPr>
              <a:t>“skate </a:t>
            </a:r>
            <a:r>
              <a:rPr lang="en-US" sz="2800" b="0" dirty="0">
                <a:solidFill>
                  <a:schemeClr val="tx1">
                    <a:lumMod val="65000"/>
                    <a:lumOff val="35000"/>
                  </a:schemeClr>
                </a:solidFill>
                <a:latin typeface="+mj-lt"/>
              </a:rPr>
              <a:t>to where the </a:t>
            </a:r>
            <a:r>
              <a:rPr lang="en-US" sz="2800" b="0" dirty="0" smtClean="0">
                <a:solidFill>
                  <a:schemeClr val="tx1">
                    <a:lumMod val="65000"/>
                    <a:lumOff val="35000"/>
                  </a:schemeClr>
                </a:solidFill>
                <a:latin typeface="+mj-lt"/>
              </a:rPr>
              <a:t>puck is going to be...”</a:t>
            </a:r>
            <a:endParaRPr lang="en-US" sz="2800" b="0" dirty="0">
              <a:solidFill>
                <a:schemeClr val="tx1">
                  <a:lumMod val="65000"/>
                  <a:lumOff val="35000"/>
                </a:schemeClr>
              </a:solidFill>
              <a:latin typeface="+mj-lt"/>
            </a:endParaRPr>
          </a:p>
        </p:txBody>
      </p:sp>
      <p:pic>
        <p:nvPicPr>
          <p:cNvPr id="4" name="Picture 6" descr="C:\Users\NERICK~1\AppData\Local\Temp\SNAGHTML16f877e.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5000"/>
                    </a14:imgEffect>
                  </a14:imgLayer>
                </a14:imgProps>
              </a:ext>
              <a:ext uri="{28A0092B-C50C-407E-A947-70E740481C1C}">
                <a14:useLocalDpi xmlns:a14="http://schemas.microsoft.com/office/drawing/2010/main" val="0"/>
              </a:ext>
            </a:extLst>
          </a:blip>
          <a:srcRect b="5790"/>
          <a:stretch/>
        </p:blipFill>
        <p:spPr bwMode="auto">
          <a:xfrm>
            <a:off x="5787255" y="4369805"/>
            <a:ext cx="3356745" cy="24702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1"/>
          <p:cNvSpPr txBox="1">
            <a:spLocks/>
          </p:cNvSpPr>
          <p:nvPr/>
        </p:nvSpPr>
        <p:spPr>
          <a:xfrm>
            <a:off x="235129" y="1403565"/>
            <a:ext cx="5385742" cy="4205201"/>
          </a:xfrm>
          <a:prstGeom prst="rect">
            <a:avLst/>
          </a:prstGeom>
        </p:spPr>
        <p:txBody>
          <a:bodyPr vert="horz" lIns="91440" tIns="45720" rIns="91440" bIns="45720" numCol="1" rtlCol="0">
            <a:no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7013">
              <a:lnSpc>
                <a:spcPts val="2200"/>
              </a:lnSpc>
              <a:spcAft>
                <a:spcPts val="600"/>
              </a:spcAft>
              <a:defRPr/>
            </a:pPr>
            <a:r>
              <a:rPr lang="en-US" sz="2200" dirty="0" smtClean="0">
                <a:solidFill>
                  <a:schemeClr val="tx1">
                    <a:lumMod val="65000"/>
                    <a:lumOff val="35000"/>
                  </a:schemeClr>
                </a:solidFill>
              </a:rPr>
              <a:t>Disproportionate need for child psychiatrists</a:t>
            </a:r>
          </a:p>
          <a:p>
            <a:pPr indent="-227013">
              <a:lnSpc>
                <a:spcPts val="2200"/>
              </a:lnSpc>
              <a:spcAft>
                <a:spcPts val="300"/>
              </a:spcAft>
              <a:defRPr/>
            </a:pPr>
            <a:r>
              <a:rPr lang="en-US" sz="2200" dirty="0" smtClean="0">
                <a:solidFill>
                  <a:schemeClr val="tx1">
                    <a:lumMod val="65000"/>
                    <a:lumOff val="35000"/>
                  </a:schemeClr>
                </a:solidFill>
              </a:rPr>
              <a:t>Dichotomy between:</a:t>
            </a:r>
          </a:p>
          <a:p>
            <a:pPr lvl="1">
              <a:lnSpc>
                <a:spcPts val="2200"/>
              </a:lnSpc>
              <a:spcAft>
                <a:spcPts val="300"/>
              </a:spcAft>
              <a:defRPr/>
            </a:pPr>
            <a:r>
              <a:rPr lang="en-US" sz="1800" dirty="0" smtClean="0">
                <a:solidFill>
                  <a:schemeClr val="tx1">
                    <a:lumMod val="65000"/>
                    <a:lumOff val="35000"/>
                  </a:schemeClr>
                </a:solidFill>
              </a:rPr>
              <a:t>Addictions </a:t>
            </a:r>
            <a:r>
              <a:rPr lang="en-US" sz="1800" dirty="0">
                <a:solidFill>
                  <a:schemeClr val="tx1">
                    <a:lumMod val="65000"/>
                    <a:lumOff val="35000"/>
                  </a:schemeClr>
                </a:solidFill>
              </a:rPr>
              <a:t>and psychiatry</a:t>
            </a:r>
          </a:p>
          <a:p>
            <a:pPr lvl="1">
              <a:lnSpc>
                <a:spcPts val="2200"/>
              </a:lnSpc>
              <a:spcAft>
                <a:spcPts val="300"/>
              </a:spcAft>
              <a:defRPr/>
            </a:pPr>
            <a:r>
              <a:rPr lang="en-US" sz="1800" dirty="0">
                <a:solidFill>
                  <a:schemeClr val="tx1">
                    <a:lumMod val="65000"/>
                    <a:lumOff val="35000"/>
                  </a:schemeClr>
                </a:solidFill>
              </a:rPr>
              <a:t>Psychiatry </a:t>
            </a:r>
            <a:r>
              <a:rPr lang="en-US" sz="1800" dirty="0" smtClean="0">
                <a:solidFill>
                  <a:schemeClr val="tx1">
                    <a:lumMod val="65000"/>
                    <a:lumOff val="35000"/>
                  </a:schemeClr>
                </a:solidFill>
              </a:rPr>
              <a:t>and consultation </a:t>
            </a:r>
            <a:r>
              <a:rPr lang="en-US" sz="1800" dirty="0">
                <a:solidFill>
                  <a:schemeClr val="tx1">
                    <a:lumMod val="65000"/>
                    <a:lumOff val="35000"/>
                  </a:schemeClr>
                </a:solidFill>
              </a:rPr>
              <a:t>liaison </a:t>
            </a:r>
          </a:p>
          <a:p>
            <a:pPr indent="-227013">
              <a:lnSpc>
                <a:spcPts val="2200"/>
              </a:lnSpc>
              <a:spcAft>
                <a:spcPts val="300"/>
              </a:spcAft>
              <a:defRPr/>
            </a:pPr>
            <a:r>
              <a:rPr lang="en-US" sz="2200" dirty="0" smtClean="0">
                <a:solidFill>
                  <a:schemeClr val="tx1">
                    <a:lumMod val="65000"/>
                    <a:lumOff val="35000"/>
                  </a:schemeClr>
                </a:solidFill>
              </a:rPr>
              <a:t>Payment</a:t>
            </a:r>
            <a:endParaRPr lang="en-US" sz="2200" dirty="0">
              <a:solidFill>
                <a:schemeClr val="tx1">
                  <a:lumMod val="65000"/>
                  <a:lumOff val="35000"/>
                </a:schemeClr>
              </a:solidFill>
            </a:endParaRPr>
          </a:p>
          <a:p>
            <a:pPr lvl="1" indent="-227013">
              <a:lnSpc>
                <a:spcPts val="2200"/>
              </a:lnSpc>
              <a:spcAft>
                <a:spcPts val="300"/>
              </a:spcAft>
              <a:defRPr/>
            </a:pPr>
            <a:r>
              <a:rPr lang="en-US" sz="1800" dirty="0">
                <a:solidFill>
                  <a:schemeClr val="tx1">
                    <a:lumMod val="65000"/>
                    <a:lumOff val="35000"/>
                  </a:schemeClr>
                </a:solidFill>
              </a:rPr>
              <a:t>Salaries vs. other specialties</a:t>
            </a:r>
          </a:p>
          <a:p>
            <a:pPr lvl="1">
              <a:lnSpc>
                <a:spcPts val="2200"/>
              </a:lnSpc>
              <a:spcAft>
                <a:spcPts val="300"/>
              </a:spcAft>
              <a:defRPr/>
            </a:pPr>
            <a:r>
              <a:rPr lang="en-US" sz="1800" dirty="0">
                <a:solidFill>
                  <a:schemeClr val="tx1">
                    <a:lumMod val="65000"/>
                    <a:lumOff val="35000"/>
                  </a:schemeClr>
                </a:solidFill>
              </a:rPr>
              <a:t>Private vs. public</a:t>
            </a:r>
          </a:p>
          <a:p>
            <a:pPr lvl="1">
              <a:lnSpc>
                <a:spcPts val="2200"/>
              </a:lnSpc>
              <a:spcAft>
                <a:spcPts val="300"/>
              </a:spcAft>
              <a:defRPr/>
            </a:pPr>
            <a:r>
              <a:rPr lang="en-US" sz="1800" dirty="0">
                <a:solidFill>
                  <a:schemeClr val="tx1">
                    <a:lumMod val="65000"/>
                    <a:lumOff val="35000"/>
                  </a:schemeClr>
                </a:solidFill>
              </a:rPr>
              <a:t>Mental health </a:t>
            </a:r>
            <a:r>
              <a:rPr lang="en-US" sz="1800" dirty="0" smtClean="0">
                <a:solidFill>
                  <a:schemeClr val="tx1">
                    <a:lumMod val="65000"/>
                    <a:lumOff val="35000"/>
                  </a:schemeClr>
                </a:solidFill>
              </a:rPr>
              <a:t>parity</a:t>
            </a:r>
          </a:p>
          <a:p>
            <a:pPr lvl="1">
              <a:lnSpc>
                <a:spcPts val="2200"/>
              </a:lnSpc>
              <a:spcAft>
                <a:spcPts val="300"/>
              </a:spcAft>
              <a:defRPr/>
            </a:pPr>
            <a:r>
              <a:rPr lang="en-US" sz="1800" dirty="0" smtClean="0">
                <a:solidFill>
                  <a:schemeClr val="tx1">
                    <a:lumMod val="65000"/>
                    <a:lumOff val="35000"/>
                  </a:schemeClr>
                </a:solidFill>
              </a:rPr>
              <a:t>Loan forgiveness programs</a:t>
            </a:r>
          </a:p>
          <a:p>
            <a:pPr indent="-227013">
              <a:lnSpc>
                <a:spcPts val="2200"/>
              </a:lnSpc>
              <a:spcAft>
                <a:spcPts val="300"/>
              </a:spcAft>
              <a:defRPr/>
            </a:pPr>
            <a:r>
              <a:rPr lang="en-US" sz="2200" dirty="0">
                <a:solidFill>
                  <a:schemeClr val="tx1">
                    <a:lumMod val="65000"/>
                    <a:lumOff val="35000"/>
                  </a:schemeClr>
                </a:solidFill>
              </a:rPr>
              <a:t>Are we training for the right stuff?</a:t>
            </a:r>
          </a:p>
          <a:p>
            <a:pPr lvl="1">
              <a:lnSpc>
                <a:spcPts val="2200"/>
              </a:lnSpc>
              <a:spcAft>
                <a:spcPts val="300"/>
              </a:spcAft>
              <a:defRPr/>
            </a:pPr>
            <a:r>
              <a:rPr lang="en-US" sz="1800" dirty="0">
                <a:solidFill>
                  <a:schemeClr val="tx1">
                    <a:lumMod val="65000"/>
                    <a:lumOff val="35000"/>
                  </a:schemeClr>
                </a:solidFill>
              </a:rPr>
              <a:t>Integrated care</a:t>
            </a:r>
          </a:p>
          <a:p>
            <a:pPr lvl="1">
              <a:lnSpc>
                <a:spcPts val="2200"/>
              </a:lnSpc>
              <a:spcAft>
                <a:spcPts val="300"/>
              </a:spcAft>
              <a:defRPr/>
            </a:pPr>
            <a:r>
              <a:rPr lang="en-US" sz="1800" dirty="0">
                <a:solidFill>
                  <a:schemeClr val="tx1">
                    <a:lumMod val="65000"/>
                    <a:lumOff val="35000"/>
                  </a:schemeClr>
                </a:solidFill>
              </a:rPr>
              <a:t>Interprofessional care</a:t>
            </a:r>
          </a:p>
          <a:p>
            <a:pPr lvl="1">
              <a:lnSpc>
                <a:spcPts val="2200"/>
              </a:lnSpc>
              <a:spcAft>
                <a:spcPts val="300"/>
              </a:spcAft>
              <a:defRPr/>
            </a:pPr>
            <a:r>
              <a:rPr lang="en-US" sz="1800" dirty="0">
                <a:solidFill>
                  <a:schemeClr val="tx1">
                    <a:lumMod val="65000"/>
                    <a:lumOff val="35000"/>
                  </a:schemeClr>
                </a:solidFill>
              </a:rPr>
              <a:t>Best practices and quality metrics in </a:t>
            </a:r>
            <a:r>
              <a:rPr lang="en-US" sz="1800" dirty="0" smtClean="0">
                <a:solidFill>
                  <a:schemeClr val="tx1">
                    <a:lumMod val="65000"/>
                    <a:lumOff val="35000"/>
                  </a:schemeClr>
                </a:solidFill>
              </a:rPr>
              <a:t>psychiatry</a:t>
            </a:r>
            <a:endParaRPr lang="en-US" sz="1800" dirty="0">
              <a:solidFill>
                <a:schemeClr val="tx1">
                  <a:lumMod val="65000"/>
                  <a:lumOff val="35000"/>
                </a:schemeClr>
              </a:solidFill>
            </a:endParaRPr>
          </a:p>
          <a:p>
            <a:pPr>
              <a:lnSpc>
                <a:spcPts val="2200"/>
              </a:lnSpc>
              <a:spcAft>
                <a:spcPts val="300"/>
              </a:spcAft>
              <a:defRPr/>
            </a:pPr>
            <a:endParaRPr lang="en-US" sz="1600" dirty="0">
              <a:solidFill>
                <a:schemeClr val="tx1">
                  <a:lumMod val="65000"/>
                  <a:lumOff val="35000"/>
                </a:schemeClr>
              </a:solidFill>
            </a:endParaRPr>
          </a:p>
        </p:txBody>
      </p:sp>
      <p:sp>
        <p:nvSpPr>
          <p:cNvPr id="11" name="Content Placeholder 1"/>
          <p:cNvSpPr txBox="1">
            <a:spLocks/>
          </p:cNvSpPr>
          <p:nvPr/>
        </p:nvSpPr>
        <p:spPr>
          <a:xfrm>
            <a:off x="4601570" y="1399736"/>
            <a:ext cx="4519479" cy="4205201"/>
          </a:xfrm>
          <a:prstGeom prst="rect">
            <a:avLst/>
          </a:prstGeom>
        </p:spPr>
        <p:txBody>
          <a:bodyPr vert="horz" lIns="91440" tIns="45720" rIns="91440" bIns="45720" numCol="1" rtlCol="0">
            <a:norm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7013">
              <a:lnSpc>
                <a:spcPct val="100000"/>
              </a:lnSpc>
              <a:spcAft>
                <a:spcPts val="600"/>
              </a:spcAft>
              <a:defRPr/>
            </a:pPr>
            <a:r>
              <a:rPr lang="en-US" sz="2200" dirty="0" smtClean="0">
                <a:solidFill>
                  <a:schemeClr val="tx1">
                    <a:lumMod val="65000"/>
                    <a:lumOff val="35000"/>
                  </a:schemeClr>
                </a:solidFill>
              </a:rPr>
              <a:t>Are </a:t>
            </a:r>
            <a:r>
              <a:rPr lang="en-US" sz="2200" dirty="0">
                <a:solidFill>
                  <a:schemeClr val="tx1">
                    <a:lumMod val="65000"/>
                    <a:lumOff val="35000"/>
                  </a:schemeClr>
                </a:solidFill>
              </a:rPr>
              <a:t>we training the right people?</a:t>
            </a:r>
          </a:p>
          <a:p>
            <a:pPr lvl="1">
              <a:lnSpc>
                <a:spcPct val="100000"/>
              </a:lnSpc>
              <a:defRPr/>
            </a:pPr>
            <a:r>
              <a:rPr lang="en-US" sz="2000" dirty="0">
                <a:solidFill>
                  <a:schemeClr val="tx1">
                    <a:lumMod val="65000"/>
                    <a:lumOff val="35000"/>
                  </a:schemeClr>
                </a:solidFill>
              </a:rPr>
              <a:t>Primary care vs. </a:t>
            </a:r>
            <a:r>
              <a:rPr lang="en-US" sz="2000" dirty="0" smtClean="0">
                <a:solidFill>
                  <a:schemeClr val="tx1">
                    <a:lumMod val="65000"/>
                    <a:lumOff val="35000"/>
                  </a:schemeClr>
                </a:solidFill>
              </a:rPr>
              <a:t>psychiatry</a:t>
            </a:r>
          </a:p>
          <a:p>
            <a:pPr lvl="1">
              <a:lnSpc>
                <a:spcPct val="100000"/>
              </a:lnSpc>
              <a:defRPr/>
            </a:pPr>
            <a:r>
              <a:rPr lang="en-US" sz="2000" dirty="0" smtClean="0">
                <a:solidFill>
                  <a:schemeClr val="tx1">
                    <a:lumMod val="65000"/>
                    <a:lumOff val="35000"/>
                  </a:schemeClr>
                </a:solidFill>
              </a:rPr>
              <a:t>Partnering with VAMC</a:t>
            </a:r>
          </a:p>
          <a:p>
            <a:pPr indent="-227013">
              <a:lnSpc>
                <a:spcPct val="100000"/>
              </a:lnSpc>
              <a:spcAft>
                <a:spcPts val="600"/>
              </a:spcAft>
              <a:defRPr/>
            </a:pPr>
            <a:r>
              <a:rPr lang="en-US" sz="2200" dirty="0">
                <a:solidFill>
                  <a:schemeClr val="tx1">
                    <a:lumMod val="65000"/>
                    <a:lumOff val="35000"/>
                  </a:schemeClr>
                </a:solidFill>
              </a:rPr>
              <a:t>Pipeline and advocacy</a:t>
            </a:r>
          </a:p>
          <a:p>
            <a:pPr lvl="1">
              <a:lnSpc>
                <a:spcPct val="100000"/>
              </a:lnSpc>
              <a:spcAft>
                <a:spcPts val="600"/>
              </a:spcAft>
              <a:defRPr/>
            </a:pPr>
            <a:r>
              <a:rPr lang="en-US" sz="2000" dirty="0">
                <a:solidFill>
                  <a:schemeClr val="tx1">
                    <a:lumMod val="65000"/>
                    <a:lumOff val="35000"/>
                  </a:schemeClr>
                </a:solidFill>
              </a:rPr>
              <a:t>4% of medical student class</a:t>
            </a:r>
          </a:p>
          <a:p>
            <a:pPr lvl="1">
              <a:lnSpc>
                <a:spcPct val="100000"/>
              </a:lnSpc>
              <a:spcAft>
                <a:spcPts val="600"/>
              </a:spcAft>
              <a:defRPr/>
            </a:pPr>
            <a:r>
              <a:rPr lang="en-US" sz="2000" dirty="0">
                <a:solidFill>
                  <a:schemeClr val="tx1">
                    <a:lumMod val="65000"/>
                    <a:lumOff val="35000"/>
                  </a:schemeClr>
                </a:solidFill>
              </a:rPr>
              <a:t>IMG overrepresented</a:t>
            </a:r>
          </a:p>
          <a:p>
            <a:pPr lvl="1">
              <a:lnSpc>
                <a:spcPct val="100000"/>
              </a:lnSpc>
              <a:spcAft>
                <a:spcPts val="1200"/>
              </a:spcAft>
              <a:defRPr/>
            </a:pPr>
            <a:r>
              <a:rPr lang="en-US" sz="2000" dirty="0">
                <a:solidFill>
                  <a:schemeClr val="tx1">
                    <a:lumMod val="65000"/>
                    <a:lumOff val="35000"/>
                  </a:schemeClr>
                </a:solidFill>
              </a:rPr>
              <a:t>Stigma is a real problem</a:t>
            </a:r>
          </a:p>
          <a:p>
            <a:pPr>
              <a:lnSpc>
                <a:spcPct val="100000"/>
              </a:lnSpc>
              <a:defRPr/>
            </a:pPr>
            <a:endParaRPr lang="en-US" sz="2000" dirty="0">
              <a:solidFill>
                <a:schemeClr val="tx1">
                  <a:lumMod val="65000"/>
                  <a:lumOff val="35000"/>
                </a:schemeClr>
              </a:solidFill>
            </a:endParaRPr>
          </a:p>
        </p:txBody>
      </p:sp>
    </p:spTree>
    <p:extLst>
      <p:ext uri="{BB962C8B-B14F-4D97-AF65-F5344CB8AC3E}">
        <p14:creationId xmlns:p14="http://schemas.microsoft.com/office/powerpoint/2010/main" val="3739358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85789" y="1641336"/>
            <a:ext cx="5124667" cy="461665"/>
          </a:xfrm>
          <a:prstGeom prst="rect">
            <a:avLst/>
          </a:prstGeom>
        </p:spPr>
        <p:txBody>
          <a:bodyPr wrap="square">
            <a:spAutoFit/>
          </a:bodyPr>
          <a:lstStyle/>
          <a:p>
            <a:pPr algn="ctr" defTabSz="914400"/>
            <a:r>
              <a:rPr lang="en-US" sz="2400" dirty="0" smtClean="0">
                <a:solidFill>
                  <a:prstClr val="black"/>
                </a:solidFill>
              </a:rPr>
              <a:t>Virginia Treatment Center for Children</a:t>
            </a:r>
            <a:endParaRPr lang="en-US" sz="2400" dirty="0">
              <a:solidFill>
                <a:prstClr val="black"/>
              </a:solidFill>
            </a:endParaRPr>
          </a:p>
        </p:txBody>
      </p:sp>
      <p:pic>
        <p:nvPicPr>
          <p:cNvPr id="15"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b="20209"/>
          <a:stretch/>
        </p:blipFill>
        <p:spPr>
          <a:xfrm>
            <a:off x="205623" y="2175916"/>
            <a:ext cx="8684999" cy="3651142"/>
          </a:xfrm>
          <a:prstGeom prst="rect">
            <a:avLst/>
          </a:prstGeom>
          <a:ln>
            <a:noFill/>
          </a:ln>
          <a:effectLst>
            <a:outerShdw blurRad="292100" dist="139700" dir="2700000" algn="tl" rotWithShape="0">
              <a:srgbClr val="333333">
                <a:alpha val="65000"/>
              </a:srgbClr>
            </a:outerShdw>
          </a:effectLst>
        </p:spPr>
      </p:pic>
      <p:sp>
        <p:nvSpPr>
          <p:cNvPr id="19" name="Title 1"/>
          <p:cNvSpPr>
            <a:spLocks noGrp="1"/>
          </p:cNvSpPr>
          <p:nvPr>
            <p:ph type="title"/>
          </p:nvPr>
        </p:nvSpPr>
        <p:spPr>
          <a:xfrm>
            <a:off x="424256" y="304474"/>
            <a:ext cx="8247732" cy="646132"/>
          </a:xfrm>
        </p:spPr>
        <p:txBody>
          <a:bodyPr/>
          <a:lstStyle/>
          <a:p>
            <a:pPr algn="ctr">
              <a:lnSpc>
                <a:spcPts val="2800"/>
              </a:lnSpc>
            </a:pPr>
            <a:r>
              <a:rPr lang="en-US" sz="3000" dirty="0" smtClean="0">
                <a:cs typeface="Arial" panose="020B0604020202020204" pitchFamily="34" charset="0"/>
              </a:rPr>
              <a:t>When we normalize our treatment environment, </a:t>
            </a:r>
            <a:br>
              <a:rPr lang="en-US" sz="3000" dirty="0" smtClean="0">
                <a:cs typeface="Arial" panose="020B0604020202020204" pitchFamily="34" charset="0"/>
              </a:rPr>
            </a:br>
            <a:r>
              <a:rPr lang="en-US" sz="3000" dirty="0" smtClean="0">
                <a:cs typeface="Arial" panose="020B0604020202020204" pitchFamily="34" charset="0"/>
              </a:rPr>
              <a:t>we make it more attractive to trainees </a:t>
            </a:r>
            <a:br>
              <a:rPr lang="en-US" sz="3000" dirty="0" smtClean="0">
                <a:cs typeface="Arial" panose="020B0604020202020204" pitchFamily="34" charset="0"/>
              </a:rPr>
            </a:br>
            <a:r>
              <a:rPr lang="en-US" sz="3000" dirty="0" smtClean="0">
                <a:cs typeface="Arial" panose="020B0604020202020204" pitchFamily="34" charset="0"/>
              </a:rPr>
              <a:t>(potential psychiatrists, psychologists, counsellors)</a:t>
            </a:r>
            <a:endParaRPr lang="en-US" sz="3000" dirty="0">
              <a:cs typeface="Arial" panose="020B0604020202020204" pitchFamily="34" charset="0"/>
            </a:endParaRPr>
          </a:p>
        </p:txBody>
      </p:sp>
    </p:spTree>
    <p:extLst>
      <p:ext uri="{BB962C8B-B14F-4D97-AF65-F5344CB8AC3E}">
        <p14:creationId xmlns:p14="http://schemas.microsoft.com/office/powerpoint/2010/main" val="285191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03"/>
          <a:stretch/>
        </p:blipFill>
        <p:spPr bwMode="auto">
          <a:xfrm>
            <a:off x="5033048" y="1916467"/>
            <a:ext cx="4110952" cy="359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390524" y="347642"/>
            <a:ext cx="8496301" cy="85958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defRPr/>
            </a:pPr>
            <a:r>
              <a:rPr lang="en-US" sz="3600" b="0" dirty="0">
                <a:solidFill>
                  <a:schemeClr val="tx1">
                    <a:lumMod val="65000"/>
                    <a:lumOff val="35000"/>
                  </a:schemeClr>
                </a:solidFill>
                <a:latin typeface="+mj-lt"/>
              </a:rPr>
              <a:t>Broad </a:t>
            </a:r>
            <a:r>
              <a:rPr lang="en-US" sz="3600" b="0" dirty="0" smtClean="0">
                <a:solidFill>
                  <a:schemeClr val="tx1">
                    <a:lumMod val="65000"/>
                    <a:lumOff val="35000"/>
                  </a:schemeClr>
                </a:solidFill>
                <a:latin typeface="+mj-lt"/>
              </a:rPr>
              <a:t>considerations </a:t>
            </a:r>
            <a:r>
              <a:rPr lang="en-US" sz="3600" b="0" dirty="0">
                <a:solidFill>
                  <a:schemeClr val="tx1">
                    <a:lumMod val="65000"/>
                    <a:lumOff val="35000"/>
                  </a:schemeClr>
                </a:solidFill>
                <a:latin typeface="+mj-lt"/>
              </a:rPr>
              <a:t>for </a:t>
            </a:r>
            <a:r>
              <a:rPr lang="en-US" sz="3600" b="0" dirty="0" smtClean="0">
                <a:solidFill>
                  <a:schemeClr val="tx1">
                    <a:lumMod val="65000"/>
                    <a:lumOff val="35000"/>
                  </a:schemeClr>
                </a:solidFill>
                <a:latin typeface="+mj-lt"/>
              </a:rPr>
              <a:t>mental health workforce development</a:t>
            </a:r>
            <a:endParaRPr lang="en-US" sz="3600" b="0" dirty="0">
              <a:solidFill>
                <a:schemeClr val="tx1">
                  <a:lumMod val="65000"/>
                  <a:lumOff val="35000"/>
                </a:schemeClr>
              </a:solidFill>
              <a:latin typeface="+mj-lt"/>
            </a:endParaRPr>
          </a:p>
        </p:txBody>
      </p:sp>
      <p:sp>
        <p:nvSpPr>
          <p:cNvPr id="3" name="Content Placeholder 2"/>
          <p:cNvSpPr txBox="1">
            <a:spLocks/>
          </p:cNvSpPr>
          <p:nvPr/>
        </p:nvSpPr>
        <p:spPr>
          <a:xfrm>
            <a:off x="266699" y="1479664"/>
            <a:ext cx="4690149" cy="5035435"/>
          </a:xfrm>
          <a:prstGeom prst="rect">
            <a:avLst/>
          </a:prstGeom>
        </p:spPr>
        <p:txBody>
          <a:bodyPr vert="horz" lIns="91440" tIns="45720" rIns="91440" bIns="45720" rtlCol="0">
            <a:norm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6075" lvl="1" indent="-234950">
              <a:lnSpc>
                <a:spcPct val="120000"/>
              </a:lnSpc>
              <a:spcAft>
                <a:spcPts val="1500"/>
              </a:spcAft>
              <a:buClrTx/>
              <a:buFont typeface="Arial" panose="020B0604020202020204" pitchFamily="34" charset="0"/>
              <a:buChar char="•"/>
            </a:pPr>
            <a:endParaRPr lang="en-US" sz="2600" dirty="0">
              <a:solidFill>
                <a:schemeClr val="tx1">
                  <a:lumMod val="65000"/>
                  <a:lumOff val="35000"/>
                </a:schemeClr>
              </a:solidFill>
            </a:endParaRPr>
          </a:p>
        </p:txBody>
      </p:sp>
      <p:sp>
        <p:nvSpPr>
          <p:cNvPr id="6" name="Content Placeholder 5"/>
          <p:cNvSpPr>
            <a:spLocks noGrp="1"/>
          </p:cNvSpPr>
          <p:nvPr>
            <p:ph idx="1"/>
          </p:nvPr>
        </p:nvSpPr>
        <p:spPr>
          <a:xfrm>
            <a:off x="147636" y="1485269"/>
            <a:ext cx="4928273" cy="4525963"/>
          </a:xfrm>
        </p:spPr>
        <p:txBody>
          <a:bodyPr/>
          <a:lstStyle/>
          <a:p>
            <a:pPr marL="346075" lvl="1" indent="-234950">
              <a:spcBef>
                <a:spcPts val="0"/>
              </a:spcBef>
              <a:spcAft>
                <a:spcPts val="100"/>
              </a:spcAft>
              <a:buClrTx/>
              <a:buFont typeface="Arial" panose="020B0604020202020204" pitchFamily="34" charset="0"/>
              <a:buChar char="•"/>
            </a:pPr>
            <a:r>
              <a:rPr lang="en-US" sz="1800" dirty="0"/>
              <a:t>Support and develop the interest </a:t>
            </a:r>
            <a:r>
              <a:rPr lang="en-US" sz="1800" i="1" dirty="0"/>
              <a:t>and</a:t>
            </a:r>
            <a:r>
              <a:rPr lang="en-US" sz="1800" dirty="0"/>
              <a:t> pipeline of students who will choose careers in mental health</a:t>
            </a:r>
          </a:p>
          <a:p>
            <a:pPr marL="346075" lvl="1" indent="-234950">
              <a:spcBef>
                <a:spcPts val="0"/>
              </a:spcBef>
              <a:spcAft>
                <a:spcPts val="100"/>
              </a:spcAft>
              <a:buFont typeface="Arial" panose="020B0604020202020204" pitchFamily="34" charset="0"/>
              <a:buChar char="•"/>
            </a:pPr>
            <a:r>
              <a:rPr lang="en-US" sz="1800" dirty="0"/>
              <a:t>Create new programs and novel, tailored coursework focusing on mental health care</a:t>
            </a:r>
          </a:p>
          <a:p>
            <a:pPr marL="798513" lvl="2" indent="-227013">
              <a:spcBef>
                <a:spcPts val="0"/>
              </a:spcBef>
              <a:spcAft>
                <a:spcPts val="100"/>
              </a:spcAft>
              <a:buFont typeface="Arial" panose="020B0604020202020204" pitchFamily="34" charset="0"/>
              <a:buChar char="-"/>
            </a:pPr>
            <a:r>
              <a:rPr lang="en-US" sz="1600" dirty="0"/>
              <a:t>Establish programs that prepare mental health APRNs and nurse managers</a:t>
            </a:r>
          </a:p>
          <a:p>
            <a:pPr marL="798513" lvl="2" indent="-227013">
              <a:spcBef>
                <a:spcPts val="0"/>
              </a:spcBef>
              <a:spcAft>
                <a:spcPts val="100"/>
              </a:spcAft>
              <a:buFont typeface="Arial" panose="020B0604020202020204" pitchFamily="34" charset="0"/>
              <a:buChar char="-"/>
            </a:pPr>
            <a:r>
              <a:rPr lang="en-US" sz="1600" dirty="0"/>
              <a:t>Create dedicated education pathway for mental health social </a:t>
            </a:r>
            <a:r>
              <a:rPr lang="en-US" sz="1600" dirty="0" smtClean="0"/>
              <a:t>workers</a:t>
            </a:r>
          </a:p>
          <a:p>
            <a:pPr marL="798513" lvl="2" indent="-227013">
              <a:spcBef>
                <a:spcPts val="0"/>
              </a:spcBef>
              <a:spcAft>
                <a:spcPts val="100"/>
              </a:spcAft>
              <a:buFont typeface="Arial" panose="020B0604020202020204" pitchFamily="34" charset="0"/>
              <a:buChar char="-"/>
            </a:pPr>
            <a:r>
              <a:rPr lang="en-US" sz="1600" dirty="0" smtClean="0"/>
              <a:t>Peer support specialists</a:t>
            </a:r>
            <a:endParaRPr lang="en-US" sz="1600" dirty="0"/>
          </a:p>
          <a:p>
            <a:pPr marL="346075" lvl="1" indent="-234950">
              <a:spcBef>
                <a:spcPts val="0"/>
              </a:spcBef>
              <a:spcAft>
                <a:spcPts val="100"/>
              </a:spcAft>
              <a:buFont typeface="Arial" panose="020B0604020202020204" pitchFamily="34" charset="0"/>
              <a:buChar char="•"/>
            </a:pPr>
            <a:r>
              <a:rPr lang="en-US" sz="1800" dirty="0"/>
              <a:t>Develop and support specialization of areas of particular need</a:t>
            </a:r>
          </a:p>
          <a:p>
            <a:pPr marL="798513" lvl="2" indent="-227013">
              <a:spcBef>
                <a:spcPts val="0"/>
              </a:spcBef>
              <a:spcAft>
                <a:spcPts val="100"/>
              </a:spcAft>
              <a:buFont typeface="Arial" panose="020B0604020202020204" pitchFamily="34" charset="0"/>
              <a:buChar char="-"/>
            </a:pPr>
            <a:r>
              <a:rPr lang="en-US" sz="1600" dirty="0"/>
              <a:t>Forensic/correctional psychology and psychiatry</a:t>
            </a:r>
          </a:p>
          <a:p>
            <a:pPr marL="798513" lvl="2" indent="-227013">
              <a:spcBef>
                <a:spcPts val="0"/>
              </a:spcBef>
              <a:spcAft>
                <a:spcPts val="100"/>
              </a:spcAft>
              <a:buFont typeface="Arial" panose="020B0604020202020204" pitchFamily="34" charset="0"/>
              <a:buChar char="-"/>
            </a:pPr>
            <a:r>
              <a:rPr lang="en-US" sz="1600" dirty="0"/>
              <a:t>Child psychiatry and developmental pediatrics</a:t>
            </a:r>
          </a:p>
          <a:p>
            <a:pPr marL="798513" lvl="2" indent="-227013">
              <a:spcBef>
                <a:spcPts val="0"/>
              </a:spcBef>
              <a:spcAft>
                <a:spcPts val="100"/>
              </a:spcAft>
              <a:buFont typeface="Arial" panose="020B0604020202020204" pitchFamily="34" charset="0"/>
              <a:buChar char="-"/>
            </a:pPr>
            <a:r>
              <a:rPr lang="en-US" sz="1600" dirty="0"/>
              <a:t>Consultation liaison psychiatry</a:t>
            </a:r>
          </a:p>
          <a:p>
            <a:pPr marL="798513" lvl="2" indent="-227013">
              <a:spcBef>
                <a:spcPts val="0"/>
              </a:spcBef>
              <a:spcAft>
                <a:spcPts val="100"/>
              </a:spcAft>
              <a:buFont typeface="Arial" panose="020B0604020202020204" pitchFamily="34" charset="0"/>
              <a:buChar char="-"/>
            </a:pPr>
            <a:r>
              <a:rPr lang="en-US" sz="1600" dirty="0"/>
              <a:t>Better blend with addiction: dual training </a:t>
            </a:r>
            <a:r>
              <a:rPr lang="en-US" sz="1600" dirty="0" smtClean="0"/>
              <a:t>tracks</a:t>
            </a:r>
            <a:endParaRPr lang="en-US" sz="1600" dirty="0"/>
          </a:p>
        </p:txBody>
      </p:sp>
    </p:spTree>
    <p:extLst>
      <p:ext uri="{BB962C8B-B14F-4D97-AF65-F5344CB8AC3E}">
        <p14:creationId xmlns:p14="http://schemas.microsoft.com/office/powerpoint/2010/main" val="2501178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454933" y="1687484"/>
            <a:ext cx="4612866" cy="358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2"/>
          <p:cNvSpPr txBox="1">
            <a:spLocks/>
          </p:cNvSpPr>
          <p:nvPr/>
        </p:nvSpPr>
        <p:spPr>
          <a:xfrm>
            <a:off x="219075" y="209204"/>
            <a:ext cx="8696325" cy="1066801"/>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defRPr/>
            </a:pPr>
            <a:r>
              <a:rPr lang="en-US" sz="3400" b="0" dirty="0">
                <a:solidFill>
                  <a:schemeClr val="tx1">
                    <a:lumMod val="65000"/>
                    <a:lumOff val="35000"/>
                  </a:schemeClr>
                </a:solidFill>
                <a:latin typeface="+mj-lt"/>
              </a:rPr>
              <a:t>Changes in </a:t>
            </a:r>
            <a:r>
              <a:rPr lang="en-US" sz="3400" b="0" dirty="0" smtClean="0">
                <a:solidFill>
                  <a:schemeClr val="tx1">
                    <a:lumMod val="65000"/>
                    <a:lumOff val="35000"/>
                  </a:schemeClr>
                </a:solidFill>
                <a:latin typeface="+mj-lt"/>
              </a:rPr>
              <a:t>health care access and delivery could alter workforce needs </a:t>
            </a:r>
            <a:r>
              <a:rPr lang="en-US" sz="3400" b="0" dirty="0">
                <a:solidFill>
                  <a:schemeClr val="tx1">
                    <a:lumMod val="65000"/>
                    <a:lumOff val="35000"/>
                  </a:schemeClr>
                </a:solidFill>
                <a:latin typeface="+mj-lt"/>
              </a:rPr>
              <a:t>and </a:t>
            </a:r>
            <a:r>
              <a:rPr lang="en-US" sz="3400" b="0" dirty="0" smtClean="0">
                <a:solidFill>
                  <a:schemeClr val="tx1">
                    <a:lumMod val="65000"/>
                    <a:lumOff val="35000"/>
                  </a:schemeClr>
                </a:solidFill>
                <a:latin typeface="+mj-lt"/>
              </a:rPr>
              <a:t>therapeutic focus </a:t>
            </a:r>
            <a:endParaRPr lang="en-US" sz="3400" b="0" i="1" dirty="0">
              <a:solidFill>
                <a:schemeClr val="tx1">
                  <a:lumMod val="65000"/>
                  <a:lumOff val="35000"/>
                </a:schemeClr>
              </a:solidFill>
              <a:latin typeface="+mj-lt"/>
            </a:endParaRPr>
          </a:p>
        </p:txBody>
      </p:sp>
      <p:sp>
        <p:nvSpPr>
          <p:cNvPr id="3" name="Content Placeholder 1"/>
          <p:cNvSpPr txBox="1">
            <a:spLocks/>
          </p:cNvSpPr>
          <p:nvPr/>
        </p:nvSpPr>
        <p:spPr>
          <a:xfrm>
            <a:off x="123105" y="1337455"/>
            <a:ext cx="4444132" cy="405661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7013">
              <a:spcAft>
                <a:spcPts val="600"/>
              </a:spcAft>
              <a:defRPr/>
            </a:pPr>
            <a:r>
              <a:rPr lang="en-US" sz="2400" dirty="0">
                <a:solidFill>
                  <a:schemeClr val="tx1">
                    <a:lumMod val="65000"/>
                    <a:lumOff val="35000"/>
                  </a:schemeClr>
                </a:solidFill>
                <a:latin typeface="Calibri"/>
              </a:rPr>
              <a:t>Social media is increasingly used by people with mental health issues</a:t>
            </a:r>
          </a:p>
          <a:p>
            <a:pPr indent="-227013">
              <a:spcAft>
                <a:spcPts val="600"/>
              </a:spcAft>
              <a:defRPr/>
            </a:pPr>
            <a:r>
              <a:rPr lang="en-US" sz="2400" dirty="0">
                <a:solidFill>
                  <a:schemeClr val="tx1">
                    <a:lumMod val="65000"/>
                    <a:lumOff val="35000"/>
                  </a:schemeClr>
                </a:solidFill>
                <a:latin typeface="Calibri"/>
              </a:rPr>
              <a:t>Use may aggravate conditions </a:t>
            </a:r>
            <a:r>
              <a:rPr lang="en-US" sz="1800" i="1" dirty="0">
                <a:solidFill>
                  <a:schemeClr val="tx1">
                    <a:lumMod val="65000"/>
                    <a:lumOff val="35000"/>
                  </a:schemeClr>
                </a:solidFill>
                <a:latin typeface="Calibri"/>
              </a:rPr>
              <a:t>(e.g. suicidality, Ogburn and Buckley 2012) </a:t>
            </a:r>
            <a:r>
              <a:rPr lang="en-US" sz="2400" dirty="0">
                <a:solidFill>
                  <a:schemeClr val="tx1">
                    <a:lumMod val="65000"/>
                    <a:lumOff val="35000"/>
                  </a:schemeClr>
                </a:solidFill>
                <a:latin typeface="Calibri"/>
              </a:rPr>
              <a:t>or may provide new therapeutic opportunities</a:t>
            </a:r>
            <a:r>
              <a:rPr lang="en-US" sz="1800" i="1" dirty="0">
                <a:solidFill>
                  <a:schemeClr val="tx1">
                    <a:lumMod val="65000"/>
                    <a:lumOff val="35000"/>
                  </a:schemeClr>
                </a:solidFill>
                <a:latin typeface="Calibri"/>
              </a:rPr>
              <a:t> </a:t>
            </a:r>
            <a:r>
              <a:rPr lang="en-US" sz="1800" i="1" dirty="0" smtClean="0">
                <a:solidFill>
                  <a:schemeClr val="tx1">
                    <a:lumMod val="65000"/>
                    <a:lumOff val="35000"/>
                  </a:schemeClr>
                </a:solidFill>
                <a:latin typeface="Calibri"/>
              </a:rPr>
              <a:t/>
            </a:r>
            <a:br>
              <a:rPr lang="en-US" sz="1800" i="1" dirty="0" smtClean="0">
                <a:solidFill>
                  <a:schemeClr val="tx1">
                    <a:lumMod val="65000"/>
                    <a:lumOff val="35000"/>
                  </a:schemeClr>
                </a:solidFill>
                <a:latin typeface="Calibri"/>
              </a:rPr>
            </a:br>
            <a:r>
              <a:rPr lang="en-US" sz="1800" i="1" dirty="0" smtClean="0">
                <a:solidFill>
                  <a:schemeClr val="tx1">
                    <a:lumMod val="65000"/>
                    <a:lumOff val="35000"/>
                  </a:schemeClr>
                </a:solidFill>
                <a:latin typeface="Calibri"/>
              </a:rPr>
              <a:t>(</a:t>
            </a:r>
            <a:r>
              <a:rPr lang="en-US" sz="1800" i="1" dirty="0">
                <a:solidFill>
                  <a:schemeClr val="tx1">
                    <a:lumMod val="65000"/>
                    <a:lumOff val="35000"/>
                  </a:schemeClr>
                </a:solidFill>
                <a:latin typeface="Calibri"/>
              </a:rPr>
              <a:t>e.g. Asperger’s Syndrome)</a:t>
            </a:r>
            <a:r>
              <a:rPr lang="en-US" sz="2400" dirty="0">
                <a:solidFill>
                  <a:schemeClr val="tx1">
                    <a:lumMod val="65000"/>
                    <a:lumOff val="35000"/>
                  </a:schemeClr>
                </a:solidFill>
                <a:latin typeface="Calibri"/>
              </a:rPr>
              <a:t> </a:t>
            </a:r>
          </a:p>
          <a:p>
            <a:pPr indent="-227013">
              <a:spcAft>
                <a:spcPts val="600"/>
              </a:spcAft>
              <a:defRPr/>
            </a:pPr>
            <a:r>
              <a:rPr lang="en-US" sz="2400" dirty="0" smtClean="0">
                <a:solidFill>
                  <a:schemeClr val="tx1">
                    <a:lumMod val="65000"/>
                    <a:lumOff val="35000"/>
                  </a:schemeClr>
                </a:solidFill>
                <a:latin typeface="Calibri"/>
              </a:rPr>
              <a:t>“Headspace” </a:t>
            </a:r>
            <a:r>
              <a:rPr lang="en-US" sz="2400" dirty="0">
                <a:solidFill>
                  <a:schemeClr val="tx1">
                    <a:lumMod val="65000"/>
                    <a:lumOff val="35000"/>
                  </a:schemeClr>
                </a:solidFill>
                <a:latin typeface="Calibri"/>
              </a:rPr>
              <a:t>social media used for primary prevention in Australia</a:t>
            </a:r>
          </a:p>
          <a:p>
            <a:pPr indent="-227013">
              <a:defRPr/>
            </a:pPr>
            <a:r>
              <a:rPr lang="en-US" sz="2400" dirty="0">
                <a:solidFill>
                  <a:schemeClr val="tx1">
                    <a:lumMod val="65000"/>
                    <a:lumOff val="35000"/>
                  </a:schemeClr>
                </a:solidFill>
                <a:latin typeface="Calibri"/>
              </a:rPr>
              <a:t>Mobile technology also applicable to mental health</a:t>
            </a:r>
          </a:p>
          <a:p>
            <a:pPr lvl="1">
              <a:defRPr/>
            </a:pPr>
            <a:r>
              <a:rPr lang="en-US" sz="2200" dirty="0">
                <a:solidFill>
                  <a:schemeClr val="tx1">
                    <a:lumMod val="65000"/>
                    <a:lumOff val="35000"/>
                  </a:schemeClr>
                </a:solidFill>
                <a:latin typeface="Calibri"/>
              </a:rPr>
              <a:t>Reminders for care</a:t>
            </a:r>
          </a:p>
          <a:p>
            <a:pPr lvl="1">
              <a:defRPr/>
            </a:pPr>
            <a:r>
              <a:rPr lang="en-US" sz="2200" dirty="0">
                <a:solidFill>
                  <a:schemeClr val="tx1">
                    <a:lumMod val="65000"/>
                    <a:lumOff val="35000"/>
                  </a:schemeClr>
                </a:solidFill>
                <a:latin typeface="Calibri"/>
              </a:rPr>
              <a:t>Relapse prevention</a:t>
            </a:r>
          </a:p>
        </p:txBody>
      </p:sp>
      <p:sp>
        <p:nvSpPr>
          <p:cNvPr id="6" name="TextBox 5"/>
          <p:cNvSpPr txBox="1"/>
          <p:nvPr/>
        </p:nvSpPr>
        <p:spPr>
          <a:xfrm>
            <a:off x="6609600" y="5270956"/>
            <a:ext cx="2458200" cy="246221"/>
          </a:xfrm>
          <a:prstGeom prst="rect">
            <a:avLst/>
          </a:prstGeom>
          <a:noFill/>
        </p:spPr>
        <p:txBody>
          <a:bodyPr wrap="square" rtlCol="0">
            <a:spAutoFit/>
          </a:bodyPr>
          <a:lstStyle/>
          <a:p>
            <a:pPr algn="r" defTabSz="914400">
              <a:defRPr/>
            </a:pPr>
            <a:r>
              <a:rPr lang="en-US" sz="1000" i="1" kern="0" dirty="0">
                <a:solidFill>
                  <a:prstClr val="black">
                    <a:lumMod val="85000"/>
                    <a:lumOff val="15000"/>
                  </a:prstClr>
                </a:solidFill>
                <a:latin typeface="Calibri"/>
              </a:rPr>
              <a:t>Miller et al </a:t>
            </a:r>
            <a:r>
              <a:rPr lang="en-US" sz="1000" i="1" kern="0" dirty="0" smtClean="0">
                <a:solidFill>
                  <a:prstClr val="black">
                    <a:lumMod val="85000"/>
                    <a:lumOff val="15000"/>
                  </a:prstClr>
                </a:solidFill>
                <a:latin typeface="Calibri"/>
              </a:rPr>
              <a:t>2016</a:t>
            </a:r>
            <a:endParaRPr lang="en-US" sz="1000" i="1" kern="0" dirty="0">
              <a:solidFill>
                <a:prstClr val="black">
                  <a:lumMod val="85000"/>
                  <a:lumOff val="15000"/>
                </a:prstClr>
              </a:solidFill>
              <a:latin typeface="Calibri"/>
            </a:endParaRPr>
          </a:p>
        </p:txBody>
      </p:sp>
    </p:spTree>
    <p:extLst>
      <p:ext uri="{BB962C8B-B14F-4D97-AF65-F5344CB8AC3E}">
        <p14:creationId xmlns:p14="http://schemas.microsoft.com/office/powerpoint/2010/main" val="273595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640" t="30379" b="10006"/>
          <a:stretch/>
        </p:blipFill>
        <p:spPr bwMode="auto">
          <a:xfrm>
            <a:off x="476779" y="1233069"/>
            <a:ext cx="5497253" cy="254761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252" y="3627467"/>
            <a:ext cx="4221842" cy="28159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6494" y="192742"/>
            <a:ext cx="8229600" cy="884239"/>
          </a:xfrm>
        </p:spPr>
        <p:txBody>
          <a:bodyPr/>
          <a:lstStyle/>
          <a:p>
            <a:pPr algn="ctr"/>
            <a:r>
              <a:rPr lang="en-US" sz="3600" dirty="0" smtClean="0"/>
              <a:t>Neighbors… </a:t>
            </a:r>
            <a:r>
              <a:rPr lang="en-US" sz="3600" i="1" dirty="0" smtClean="0"/>
              <a:t>and</a:t>
            </a:r>
            <a:r>
              <a:rPr lang="en-US" sz="3600" dirty="0" smtClean="0"/>
              <a:t> partners</a:t>
            </a:r>
            <a:endParaRPr lang="en-US" sz="3600" dirty="0"/>
          </a:p>
        </p:txBody>
      </p:sp>
    </p:spTree>
    <p:extLst>
      <p:ext uri="{BB962C8B-B14F-4D97-AF65-F5344CB8AC3E}">
        <p14:creationId xmlns:p14="http://schemas.microsoft.com/office/powerpoint/2010/main" val="4057990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 y="435812"/>
            <a:ext cx="8695509" cy="93578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3800" b="1" kern="1200">
                <a:solidFill>
                  <a:srgbClr val="002060"/>
                </a:solidFill>
                <a:effectLst/>
                <a:latin typeface="Arial Black" pitchFamily="34" charset="0"/>
                <a:ea typeface="+mj-ea"/>
                <a:cs typeface="+mj-cs"/>
              </a:defRPr>
            </a:lvl1pPr>
          </a:lstStyle>
          <a:p>
            <a:pPr algn="l">
              <a:defRPr/>
            </a:pPr>
            <a:r>
              <a:rPr lang="en-US" sz="3400" b="0" dirty="0">
                <a:solidFill>
                  <a:schemeClr val="tx1">
                    <a:lumMod val="65000"/>
                    <a:lumOff val="35000"/>
                  </a:schemeClr>
                </a:solidFill>
                <a:latin typeface="+mj-lt"/>
              </a:rPr>
              <a:t>Other </a:t>
            </a:r>
            <a:r>
              <a:rPr lang="en-US" sz="3400" b="0" dirty="0" smtClean="0">
                <a:solidFill>
                  <a:schemeClr val="tx1">
                    <a:lumMod val="65000"/>
                    <a:lumOff val="35000"/>
                  </a:schemeClr>
                </a:solidFill>
                <a:latin typeface="+mj-lt"/>
              </a:rPr>
              <a:t>blue sky opportunities that could radically alter mental health workforce needs </a:t>
            </a:r>
            <a:r>
              <a:rPr lang="en-US" sz="3400" b="0" dirty="0">
                <a:solidFill>
                  <a:schemeClr val="tx1">
                    <a:lumMod val="65000"/>
                    <a:lumOff val="35000"/>
                  </a:schemeClr>
                </a:solidFill>
                <a:latin typeface="+mj-lt"/>
              </a:rPr>
              <a:t>and </a:t>
            </a:r>
            <a:r>
              <a:rPr lang="en-US" sz="3400" b="0" dirty="0" smtClean="0">
                <a:solidFill>
                  <a:schemeClr val="tx1">
                    <a:lumMod val="65000"/>
                    <a:lumOff val="35000"/>
                  </a:schemeClr>
                </a:solidFill>
                <a:latin typeface="+mj-lt"/>
              </a:rPr>
              <a:t>“deployment”…VCU’s focus also</a:t>
            </a:r>
            <a:endParaRPr lang="en-US" sz="3400" b="0" dirty="0">
              <a:solidFill>
                <a:schemeClr val="tx1">
                  <a:lumMod val="65000"/>
                  <a:lumOff val="35000"/>
                </a:schemeClr>
              </a:solidFill>
              <a:latin typeface="+mj-lt"/>
            </a:endParaRPr>
          </a:p>
        </p:txBody>
      </p:sp>
      <p:sp>
        <p:nvSpPr>
          <p:cNvPr id="3" name="Content Placeholder 1"/>
          <p:cNvSpPr txBox="1">
            <a:spLocks/>
          </p:cNvSpPr>
          <p:nvPr/>
        </p:nvSpPr>
        <p:spPr>
          <a:xfrm>
            <a:off x="152401" y="1695797"/>
            <a:ext cx="4997587" cy="3604948"/>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0"/>
              </a:spcBef>
              <a:buFont typeface="Arial" panose="020B0604020202020204" pitchFamily="34" charset="0"/>
              <a:buChar char="•"/>
              <a:defRPr sz="2600" kern="1200" cap="none" spc="30" baseline="0">
                <a:solidFill>
                  <a:srgbClr val="002060"/>
                </a:solidFill>
                <a:latin typeface="+mn-lt"/>
                <a:ea typeface="+mn-ea"/>
                <a:cs typeface="+mn-cs"/>
              </a:defRPr>
            </a:lvl1pPr>
            <a:lvl2pPr marL="742950" indent="-285750" algn="l" defTabSz="914400" rtl="0" eaLnBrk="1" latinLnBrk="0" hangingPunct="1">
              <a:lnSpc>
                <a:spcPct val="80000"/>
              </a:lnSpc>
              <a:spcBef>
                <a:spcPts val="0"/>
              </a:spcBef>
              <a:buClr>
                <a:srgbClr val="002060"/>
              </a:buClr>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80000"/>
              </a:lnSpc>
              <a:spcBef>
                <a:spcPts val="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80000"/>
              </a:lnSpc>
              <a:spcBef>
                <a:spcPts val="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000"/>
              </a:lnSpc>
              <a:spcAft>
                <a:spcPts val="1200"/>
              </a:spcAft>
              <a:defRPr/>
            </a:pPr>
            <a:r>
              <a:rPr lang="en-US" sz="2400" dirty="0">
                <a:solidFill>
                  <a:schemeClr val="tx1">
                    <a:lumMod val="65000"/>
                    <a:lumOff val="35000"/>
                  </a:schemeClr>
                </a:solidFill>
                <a:latin typeface="Calibri"/>
              </a:rPr>
              <a:t>Social media and mobile technologies</a:t>
            </a:r>
          </a:p>
          <a:p>
            <a:pPr>
              <a:lnSpc>
                <a:spcPts val="2000"/>
              </a:lnSpc>
              <a:spcAft>
                <a:spcPts val="600"/>
              </a:spcAft>
              <a:defRPr/>
            </a:pPr>
            <a:r>
              <a:rPr lang="en-US" sz="2400" dirty="0">
                <a:solidFill>
                  <a:schemeClr val="tx1">
                    <a:lumMod val="65000"/>
                    <a:lumOff val="35000"/>
                  </a:schemeClr>
                </a:solidFill>
                <a:latin typeface="Calibri"/>
              </a:rPr>
              <a:t>Telemedicine </a:t>
            </a:r>
          </a:p>
          <a:p>
            <a:pPr lvl="1">
              <a:lnSpc>
                <a:spcPts val="2000"/>
              </a:lnSpc>
              <a:spcAft>
                <a:spcPts val="1200"/>
              </a:spcAft>
              <a:defRPr/>
            </a:pPr>
            <a:r>
              <a:rPr lang="en-US" sz="2200" dirty="0">
                <a:solidFill>
                  <a:schemeClr val="tx1">
                    <a:lumMod val="65000"/>
                    <a:lumOff val="35000"/>
                  </a:schemeClr>
                </a:solidFill>
                <a:latin typeface="Calibri"/>
              </a:rPr>
              <a:t>Especially if it pays!</a:t>
            </a:r>
          </a:p>
          <a:p>
            <a:pPr>
              <a:lnSpc>
                <a:spcPts val="2000"/>
              </a:lnSpc>
              <a:spcAft>
                <a:spcPts val="1200"/>
              </a:spcAft>
              <a:defRPr/>
            </a:pPr>
            <a:r>
              <a:rPr lang="en-US" sz="2400" dirty="0" smtClean="0">
                <a:solidFill>
                  <a:schemeClr val="tx1">
                    <a:lumMod val="65000"/>
                    <a:lumOff val="35000"/>
                  </a:schemeClr>
                </a:solidFill>
                <a:latin typeface="Calibri"/>
              </a:rPr>
              <a:t>Peer support services – especially if it pays!</a:t>
            </a:r>
          </a:p>
          <a:p>
            <a:pPr>
              <a:lnSpc>
                <a:spcPts val="2000"/>
              </a:lnSpc>
              <a:spcAft>
                <a:spcPts val="1200"/>
              </a:spcAft>
              <a:defRPr/>
            </a:pPr>
            <a:r>
              <a:rPr lang="en-US" sz="2400" dirty="0" smtClean="0">
                <a:solidFill>
                  <a:schemeClr val="tx1">
                    <a:lumMod val="65000"/>
                    <a:lumOff val="35000"/>
                  </a:schemeClr>
                </a:solidFill>
                <a:latin typeface="Calibri"/>
              </a:rPr>
              <a:t>Biomarkers </a:t>
            </a:r>
            <a:r>
              <a:rPr lang="en-US" sz="2400" dirty="0">
                <a:solidFill>
                  <a:schemeClr val="tx1">
                    <a:lumMod val="65000"/>
                    <a:lumOff val="35000"/>
                  </a:schemeClr>
                </a:solidFill>
                <a:latin typeface="Calibri"/>
              </a:rPr>
              <a:t>for mental illness</a:t>
            </a:r>
          </a:p>
          <a:p>
            <a:pPr>
              <a:lnSpc>
                <a:spcPts val="2000"/>
              </a:lnSpc>
              <a:spcAft>
                <a:spcPts val="1200"/>
              </a:spcAft>
              <a:defRPr/>
            </a:pPr>
            <a:r>
              <a:rPr lang="en-US" sz="2400" dirty="0">
                <a:solidFill>
                  <a:schemeClr val="tx1">
                    <a:lumMod val="65000"/>
                    <a:lumOff val="35000"/>
                  </a:schemeClr>
                </a:solidFill>
                <a:latin typeface="Calibri"/>
              </a:rPr>
              <a:t>Genetics and </a:t>
            </a:r>
            <a:r>
              <a:rPr lang="en-US" sz="2400" dirty="0" smtClean="0">
                <a:solidFill>
                  <a:schemeClr val="tx1">
                    <a:lumMod val="65000"/>
                    <a:lumOff val="35000"/>
                  </a:schemeClr>
                </a:solidFill>
                <a:latin typeface="Calibri"/>
              </a:rPr>
              <a:t>pharmacogenetics… always</a:t>
            </a:r>
            <a:endParaRPr lang="en-US" sz="2400" dirty="0">
              <a:ln w="3175">
                <a:solidFill>
                  <a:srgbClr val="008000"/>
                </a:solidFill>
              </a:ln>
              <a:solidFill>
                <a:schemeClr val="tx1">
                  <a:lumMod val="65000"/>
                  <a:lumOff val="35000"/>
                </a:schemeClr>
              </a:solidFill>
              <a:latin typeface="Calibri"/>
            </a:endParaRPr>
          </a:p>
          <a:p>
            <a:pPr>
              <a:lnSpc>
                <a:spcPts val="2000"/>
              </a:lnSpc>
              <a:spcAft>
                <a:spcPts val="1200"/>
              </a:spcAft>
              <a:defRPr/>
            </a:pPr>
            <a:r>
              <a:rPr lang="en-US" sz="2400" dirty="0">
                <a:solidFill>
                  <a:schemeClr val="tx1">
                    <a:lumMod val="65000"/>
                    <a:lumOff val="35000"/>
                  </a:schemeClr>
                </a:solidFill>
                <a:latin typeface="Calibri"/>
              </a:rPr>
              <a:t>Drug </a:t>
            </a:r>
            <a:r>
              <a:rPr lang="en-US" sz="2400" dirty="0" smtClean="0">
                <a:solidFill>
                  <a:schemeClr val="tx1">
                    <a:lumMod val="65000"/>
                    <a:lumOff val="35000"/>
                  </a:schemeClr>
                </a:solidFill>
                <a:latin typeface="Calibri"/>
              </a:rPr>
              <a:t>development… always</a:t>
            </a:r>
            <a:endParaRPr lang="en-US" sz="2400" dirty="0">
              <a:ln>
                <a:solidFill>
                  <a:srgbClr val="008000"/>
                </a:solidFill>
              </a:ln>
              <a:solidFill>
                <a:schemeClr val="tx1">
                  <a:lumMod val="65000"/>
                  <a:lumOff val="35000"/>
                </a:schemeClr>
              </a:solidFill>
              <a:latin typeface="Calibri"/>
            </a:endParaRPr>
          </a:p>
          <a:p>
            <a:pPr>
              <a:lnSpc>
                <a:spcPts val="2000"/>
              </a:lnSpc>
              <a:spcAft>
                <a:spcPts val="1800"/>
              </a:spcAft>
              <a:defRPr/>
            </a:pPr>
            <a:r>
              <a:rPr lang="en-US" sz="2400" dirty="0">
                <a:solidFill>
                  <a:schemeClr val="tx1">
                    <a:lumMod val="65000"/>
                    <a:lumOff val="35000"/>
                  </a:schemeClr>
                </a:solidFill>
                <a:latin typeface="Calibri"/>
              </a:rPr>
              <a:t>Cognitive remediation</a:t>
            </a:r>
          </a:p>
          <a:p>
            <a:pPr marL="341313" indent="0">
              <a:lnSpc>
                <a:spcPts val="2000"/>
              </a:lnSpc>
              <a:spcAft>
                <a:spcPts val="1200"/>
              </a:spcAft>
              <a:buNone/>
              <a:defRPr/>
            </a:pPr>
            <a:r>
              <a:rPr lang="en-US" sz="2400" dirty="0">
                <a:solidFill>
                  <a:schemeClr val="tx1">
                    <a:lumMod val="65000"/>
                    <a:lumOff val="35000"/>
                  </a:schemeClr>
                </a:solidFill>
                <a:latin typeface="Calibri"/>
              </a:rPr>
              <a:t>... And many others...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138" y="1857335"/>
            <a:ext cx="3884282" cy="3426473"/>
          </a:xfrm>
          <a:prstGeom prst="rect">
            <a:avLst/>
          </a:prstGeom>
          <a:noFill/>
          <a:ln w="127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19" t="1926" r="2219" b="1926"/>
          <a:stretch/>
        </p:blipFill>
        <p:spPr bwMode="auto">
          <a:xfrm>
            <a:off x="5317221" y="5283809"/>
            <a:ext cx="1117948" cy="1368004"/>
          </a:xfrm>
          <a:prstGeom prst="rect">
            <a:avLst/>
          </a:prstGeom>
          <a:solidFill>
            <a:srgbClr val="F14124"/>
          </a:solidFill>
          <a:ln w="34925">
            <a:solidFill>
              <a:srgbClr val="C00000"/>
            </a:solidFill>
            <a:miter lim="800000"/>
            <a:headEnd/>
            <a:tailEnd/>
          </a:ln>
          <a:effectLst>
            <a:outerShdw blurRad="317500" dir="2700000" algn="ctr">
              <a:srgbClr val="000000">
                <a:alpha val="43000"/>
              </a:srgbClr>
            </a:outerShdw>
          </a:effectLst>
          <a:scene3d>
            <a:camera prst="perspectiveFront" fov="7200000">
              <a:rot lat="19800000" lon="19800000" rev="1200000"/>
            </a:camera>
            <a:lightRig rig="threePt" dir="t">
              <a:rot lat="0" lon="0" rev="0"/>
            </a:lightRig>
          </a:scene3d>
          <a:sp3d prstMaterial="powder">
            <a:bevelT w="152400" h="50800" prst="softRound"/>
            <a:bevelB prst="softRound"/>
          </a:sp3d>
          <a:extLst/>
        </p:spPr>
      </p:pic>
      <p:sp>
        <p:nvSpPr>
          <p:cNvPr id="7" name="TextBox 6"/>
          <p:cNvSpPr txBox="1"/>
          <p:nvPr/>
        </p:nvSpPr>
        <p:spPr>
          <a:xfrm>
            <a:off x="7696200" y="5344888"/>
            <a:ext cx="1315200" cy="215444"/>
          </a:xfrm>
          <a:prstGeom prst="rect">
            <a:avLst/>
          </a:prstGeom>
          <a:noFill/>
        </p:spPr>
        <p:txBody>
          <a:bodyPr wrap="square" rtlCol="0">
            <a:spAutoFit/>
          </a:bodyPr>
          <a:lstStyle/>
          <a:p>
            <a:pPr algn="r" defTabSz="914400">
              <a:defRPr/>
            </a:pPr>
            <a:r>
              <a:rPr lang="en-US" sz="800" i="1" kern="0" dirty="0">
                <a:solidFill>
                  <a:prstClr val="black">
                    <a:lumMod val="85000"/>
                    <a:lumOff val="15000"/>
                  </a:prstClr>
                </a:solidFill>
                <a:latin typeface="Calibri"/>
              </a:rPr>
              <a:t>Keefe et al, 2012</a:t>
            </a:r>
          </a:p>
        </p:txBody>
      </p:sp>
    </p:spTree>
    <p:extLst>
      <p:ext uri="{BB962C8B-B14F-4D97-AF65-F5344CB8AC3E}">
        <p14:creationId xmlns:p14="http://schemas.microsoft.com/office/powerpoint/2010/main" val="978035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381001"/>
            <a:ext cx="8229600" cy="884239"/>
          </a:xfrm>
        </p:spPr>
        <p:txBody>
          <a:bodyPr/>
          <a:lstStyle/>
          <a:p>
            <a:pPr>
              <a:lnSpc>
                <a:spcPts val="3000"/>
              </a:lnSpc>
            </a:pPr>
            <a:r>
              <a:rPr lang="en-US" sz="3000" dirty="0" smtClean="0"/>
              <a:t>Supporting the important work of Deeds’ mental health commission – we have an opportunity… </a:t>
            </a:r>
            <a:br>
              <a:rPr lang="en-US" sz="3000" dirty="0" smtClean="0"/>
            </a:br>
            <a:r>
              <a:rPr lang="en-US" sz="3000" dirty="0" smtClean="0"/>
              <a:t>we have an obligation</a:t>
            </a:r>
            <a:endParaRPr lang="en-US" sz="3000" dirty="0"/>
          </a:p>
        </p:txBody>
      </p:sp>
      <p:sp>
        <p:nvSpPr>
          <p:cNvPr id="3" name="Content Placeholder 2"/>
          <p:cNvSpPr>
            <a:spLocks noGrp="1"/>
          </p:cNvSpPr>
          <p:nvPr>
            <p:ph idx="1"/>
          </p:nvPr>
        </p:nvSpPr>
        <p:spPr>
          <a:xfrm>
            <a:off x="636494" y="1967755"/>
            <a:ext cx="4191808" cy="4525963"/>
          </a:xfrm>
        </p:spPr>
        <p:txBody>
          <a:bodyPr/>
          <a:lstStyle/>
          <a:p>
            <a:pPr marL="0" indent="0">
              <a:buNone/>
            </a:pPr>
            <a:r>
              <a:rPr lang="en-US" sz="2400" dirty="0" smtClean="0"/>
              <a:t>“The way ahead starts with access to quality health care and public education for every Virginian, no matter who they are or where they live… it depends on smart interventions in the care of addictions or mental health challenges.”</a:t>
            </a:r>
          </a:p>
          <a:p>
            <a:pPr marL="0" indent="0" algn="r">
              <a:buNone/>
            </a:pPr>
            <a:r>
              <a:rPr lang="en-US" sz="2000" i="1" dirty="0" smtClean="0"/>
              <a:t>Governor Ralph Northam</a:t>
            </a:r>
          </a:p>
          <a:p>
            <a:pPr marL="0" indent="0" algn="r">
              <a:buNone/>
            </a:pPr>
            <a:r>
              <a:rPr lang="en-US" sz="2000" i="1" dirty="0" smtClean="0"/>
              <a:t>January 13, 2018</a:t>
            </a:r>
            <a:endParaRPr lang="en-US" sz="2000" i="1" dirty="0"/>
          </a:p>
        </p:txBody>
      </p:sp>
      <p:pic>
        <p:nvPicPr>
          <p:cNvPr id="4" name="Picture 4" descr="20180522_MET_GRANT_S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53" r="15719"/>
          <a:stretch/>
        </p:blipFill>
        <p:spPr bwMode="auto">
          <a:xfrm>
            <a:off x="5129684" y="1967755"/>
            <a:ext cx="3700551" cy="4017800"/>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07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0" y="110901"/>
            <a:ext cx="8229600" cy="884239"/>
          </a:xfrm>
        </p:spPr>
        <p:txBody>
          <a:bodyPr/>
          <a:lstStyle/>
          <a:p>
            <a:r>
              <a:rPr lang="en-US" sz="3600" dirty="0" smtClean="0"/>
              <a:t>Mental Health Workforce – Key </a:t>
            </a:r>
            <a:br>
              <a:rPr lang="en-US" sz="3600" dirty="0" smtClean="0"/>
            </a:br>
            <a:r>
              <a:rPr lang="en-US" sz="3600" dirty="0" smtClean="0"/>
              <a:t>take-home points</a:t>
            </a:r>
            <a:endParaRPr lang="en-US" sz="3600" dirty="0"/>
          </a:p>
        </p:txBody>
      </p:sp>
      <p:sp>
        <p:nvSpPr>
          <p:cNvPr id="7" name="Content Placeholder 6"/>
          <p:cNvSpPr>
            <a:spLocks noGrp="1"/>
          </p:cNvSpPr>
          <p:nvPr>
            <p:ph idx="1"/>
          </p:nvPr>
        </p:nvSpPr>
        <p:spPr>
          <a:xfrm>
            <a:off x="756710" y="1316724"/>
            <a:ext cx="8387290" cy="4525963"/>
          </a:xfrm>
        </p:spPr>
        <p:txBody>
          <a:bodyPr/>
          <a:lstStyle/>
          <a:p>
            <a:r>
              <a:rPr lang="en-US" sz="2600" dirty="0"/>
              <a:t>Mental health problems and addiction problems are common and </a:t>
            </a:r>
            <a:r>
              <a:rPr lang="en-US" sz="2600" dirty="0" smtClean="0"/>
              <a:t>complex</a:t>
            </a:r>
            <a:endParaRPr lang="en-US" sz="2600" dirty="0"/>
          </a:p>
          <a:p>
            <a:r>
              <a:rPr lang="en-US" sz="2600" dirty="0"/>
              <a:t>There are </a:t>
            </a:r>
            <a:r>
              <a:rPr lang="en-US" sz="2600" dirty="0" smtClean="0"/>
              <a:t>across-the-board workforce shortages</a:t>
            </a:r>
            <a:endParaRPr lang="en-US" sz="2600" dirty="0"/>
          </a:p>
          <a:p>
            <a:r>
              <a:rPr lang="en-US" sz="2600" dirty="0" smtClean="0"/>
              <a:t>Developing the mental health workforce, service reconfigurations, and </a:t>
            </a:r>
            <a:r>
              <a:rPr lang="en-US" sz="2600" dirty="0"/>
              <a:t>innovations (</a:t>
            </a:r>
            <a:r>
              <a:rPr lang="en-US" sz="2600" dirty="0" smtClean="0"/>
              <a:t>e.g., </a:t>
            </a:r>
            <a:r>
              <a:rPr lang="en-US" sz="2600" dirty="0"/>
              <a:t>“mobile mental health</a:t>
            </a:r>
            <a:r>
              <a:rPr lang="en-US" sz="2600" dirty="0" smtClean="0"/>
              <a:t>”) </a:t>
            </a:r>
            <a:r>
              <a:rPr lang="en-US" sz="2600" dirty="0"/>
              <a:t>will </a:t>
            </a:r>
            <a:r>
              <a:rPr lang="en-US" sz="2600" dirty="0" smtClean="0"/>
              <a:t>collectively alter workforce needs </a:t>
            </a:r>
            <a:r>
              <a:rPr lang="en-US" sz="2600" dirty="0"/>
              <a:t>into the future – </a:t>
            </a:r>
            <a:r>
              <a:rPr lang="en-US" sz="2600" dirty="0" smtClean="0"/>
              <a:t>though </a:t>
            </a:r>
            <a:r>
              <a:rPr lang="en-US" sz="2600" dirty="0"/>
              <a:t>the need will still be great</a:t>
            </a:r>
          </a:p>
          <a:p>
            <a:r>
              <a:rPr lang="en-US" sz="2600" dirty="0" smtClean="0"/>
              <a:t>Medicaid expansion will further focus attention on mental health as priority, as well as physical healthcare-mental healthcare integration</a:t>
            </a:r>
          </a:p>
          <a:p>
            <a:r>
              <a:rPr lang="en-US" sz="2600" dirty="0" smtClean="0"/>
              <a:t>We have an opportunity… and an obligation</a:t>
            </a:r>
            <a:endParaRPr lang="en-US" sz="2600" dirty="0"/>
          </a:p>
          <a:p>
            <a:endParaRPr lang="en-US" sz="2600" dirty="0"/>
          </a:p>
          <a:p>
            <a:endParaRPr lang="en-US" sz="2600" b="1" dirty="0"/>
          </a:p>
        </p:txBody>
      </p:sp>
    </p:spTree>
    <p:extLst>
      <p:ext uri="{BB962C8B-B14F-4D97-AF65-F5344CB8AC3E}">
        <p14:creationId xmlns:p14="http://schemas.microsoft.com/office/powerpoint/2010/main" val="2971910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r="-3000" b="40000"/>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98279" y="3157191"/>
            <a:ext cx="6960765" cy="620993"/>
          </a:xfrm>
        </p:spPr>
        <p:txBody>
          <a:bodyPr>
            <a:normAutofit fontScale="90000"/>
          </a:bodyPr>
          <a:lstStyle/>
          <a:p>
            <a:r>
              <a:rPr lang="en-US" sz="3600" dirty="0" smtClean="0"/>
              <a:t>Mental Health Workforce Development</a:t>
            </a:r>
            <a:endParaRPr lang="en-US" sz="3600" dirty="0"/>
          </a:p>
        </p:txBody>
      </p:sp>
      <p:sp>
        <p:nvSpPr>
          <p:cNvPr id="9" name="Subtitle 2"/>
          <p:cNvSpPr>
            <a:spLocks noGrp="1"/>
          </p:cNvSpPr>
          <p:nvPr>
            <p:ph type="subTitle" idx="1"/>
          </p:nvPr>
        </p:nvSpPr>
        <p:spPr>
          <a:xfrm>
            <a:off x="398280" y="3707628"/>
            <a:ext cx="6960766" cy="401411"/>
          </a:xfrm>
        </p:spPr>
        <p:txBody>
          <a:bodyPr>
            <a:noAutofit/>
          </a:bodyPr>
          <a:lstStyle/>
          <a:p>
            <a:r>
              <a:rPr lang="en-US" sz="2400" dirty="0" smtClean="0"/>
              <a:t>Mental Health Mini University </a:t>
            </a:r>
          </a:p>
          <a:p>
            <a:r>
              <a:rPr lang="en-US" b="0" dirty="0" smtClean="0"/>
              <a:t>September 6, 2018</a:t>
            </a:r>
          </a:p>
        </p:txBody>
      </p:sp>
      <p:sp>
        <p:nvSpPr>
          <p:cNvPr id="10" name="TextBox 9"/>
          <p:cNvSpPr txBox="1"/>
          <p:nvPr/>
        </p:nvSpPr>
        <p:spPr>
          <a:xfrm>
            <a:off x="3159410" y="5644638"/>
            <a:ext cx="3924759" cy="923330"/>
          </a:xfrm>
          <a:prstGeom prst="rect">
            <a:avLst/>
          </a:prstGeom>
          <a:solidFill>
            <a:schemeClr val="bg1"/>
          </a:solidFill>
        </p:spPr>
        <p:txBody>
          <a:bodyPr wrap="square" rtlCol="0">
            <a:spAutoFit/>
          </a:bodyPr>
          <a:lstStyle/>
          <a:p>
            <a:pPr defTabSz="342892"/>
            <a:r>
              <a:rPr lang="en-US" dirty="0">
                <a:solidFill>
                  <a:prstClr val="black"/>
                </a:solidFill>
              </a:rPr>
              <a:t>Peter F. Buckley, M.D.</a:t>
            </a:r>
          </a:p>
          <a:p>
            <a:pPr defTabSz="342892"/>
            <a:r>
              <a:rPr lang="en-US" dirty="0">
                <a:solidFill>
                  <a:prstClr val="black"/>
                </a:solidFill>
              </a:rPr>
              <a:t>Dean, </a:t>
            </a:r>
            <a:r>
              <a:rPr lang="en-US" dirty="0" smtClean="0">
                <a:solidFill>
                  <a:prstClr val="black"/>
                </a:solidFill>
              </a:rPr>
              <a:t>VCU School </a:t>
            </a:r>
            <a:r>
              <a:rPr lang="en-US" dirty="0">
                <a:solidFill>
                  <a:prstClr val="black"/>
                </a:solidFill>
              </a:rPr>
              <a:t>of Medicine</a:t>
            </a:r>
          </a:p>
          <a:p>
            <a:pPr defTabSz="342892"/>
            <a:r>
              <a:rPr lang="en-US" dirty="0">
                <a:solidFill>
                  <a:prstClr val="black"/>
                </a:solidFill>
              </a:rPr>
              <a:t>Executive VP for Medical </a:t>
            </a:r>
            <a:r>
              <a:rPr lang="en-US" dirty="0" smtClean="0">
                <a:solidFill>
                  <a:prstClr val="black"/>
                </a:solidFill>
              </a:rPr>
              <a:t>Affairs, VCUHS</a:t>
            </a:r>
            <a:endParaRPr lang="en-US"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998" y="4216632"/>
            <a:ext cx="1584596" cy="2351336"/>
          </a:xfrm>
          <a:prstGeom prst="rect">
            <a:avLst/>
          </a:prstGeom>
        </p:spPr>
      </p:pic>
    </p:spTree>
    <p:extLst>
      <p:ext uri="{BB962C8B-B14F-4D97-AF65-F5344CB8AC3E}">
        <p14:creationId xmlns:p14="http://schemas.microsoft.com/office/powerpoint/2010/main" val="2407706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0868" y="1009692"/>
            <a:ext cx="7385241" cy="553998"/>
          </a:xfrm>
          <a:prstGeom prst="rect">
            <a:avLst/>
          </a:prstGeom>
          <a:noFill/>
        </p:spPr>
        <p:txBody>
          <a:bodyPr wrap="square" rtlCol="0">
            <a:spAutoFit/>
          </a:bodyPr>
          <a:lstStyle/>
          <a:p>
            <a:pPr defTabSz="914400"/>
            <a:r>
              <a:rPr lang="en-US" sz="3000" dirty="0">
                <a:solidFill>
                  <a:prstClr val="black"/>
                </a:solidFill>
              </a:rPr>
              <a:t>From 1838….          to….           .…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52" y="1943652"/>
            <a:ext cx="7244675" cy="34131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70616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710" y="366342"/>
            <a:ext cx="8229600" cy="884239"/>
          </a:xfrm>
        </p:spPr>
        <p:txBody>
          <a:bodyPr/>
          <a:lstStyle/>
          <a:p>
            <a:r>
              <a:rPr lang="en-US" sz="3600" dirty="0" smtClean="0"/>
              <a:t>Presentation Outline</a:t>
            </a:r>
            <a:endParaRPr lang="en-US" sz="3600" dirty="0"/>
          </a:p>
        </p:txBody>
      </p:sp>
      <p:sp>
        <p:nvSpPr>
          <p:cNvPr id="8" name="Content Placeholder 7"/>
          <p:cNvSpPr>
            <a:spLocks noGrp="1"/>
          </p:cNvSpPr>
          <p:nvPr>
            <p:ph idx="1"/>
          </p:nvPr>
        </p:nvSpPr>
        <p:spPr>
          <a:xfrm>
            <a:off x="756710" y="1250581"/>
            <a:ext cx="7867337" cy="4525963"/>
          </a:xfrm>
        </p:spPr>
        <p:txBody>
          <a:bodyPr/>
          <a:lstStyle/>
          <a:p>
            <a:r>
              <a:rPr lang="en-US" sz="2800" dirty="0" smtClean="0"/>
              <a:t>Health and mental health statistics and care needs in Virginia</a:t>
            </a:r>
          </a:p>
          <a:p>
            <a:r>
              <a:rPr lang="en-US" sz="2800" dirty="0" smtClean="0"/>
              <a:t>Physician training pathway and overall physician statistics</a:t>
            </a:r>
          </a:p>
          <a:p>
            <a:r>
              <a:rPr lang="en-US" sz="2800" dirty="0" smtClean="0"/>
              <a:t>Statistics on mental health professionals in Virginia </a:t>
            </a:r>
          </a:p>
          <a:p>
            <a:r>
              <a:rPr lang="en-US" sz="2800" dirty="0" smtClean="0"/>
              <a:t>Future needs, models of care, and mental health care environment/healthcare innovations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1361" y="4458681"/>
            <a:ext cx="1584596" cy="2351336"/>
          </a:xfrm>
          <a:prstGeom prst="rect">
            <a:avLst/>
          </a:prstGeom>
        </p:spPr>
      </p:pic>
    </p:spTree>
    <p:extLst>
      <p:ext uri="{BB962C8B-B14F-4D97-AF65-F5344CB8AC3E}">
        <p14:creationId xmlns:p14="http://schemas.microsoft.com/office/powerpoint/2010/main" val="212482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7364" y="283379"/>
            <a:ext cx="8183554" cy="663179"/>
          </a:xfrm>
        </p:spPr>
        <p:txBody>
          <a:bodyPr>
            <a:noAutofit/>
          </a:bodyPr>
          <a:lstStyle/>
          <a:p>
            <a:pPr>
              <a:lnSpc>
                <a:spcPts val="3500"/>
              </a:lnSpc>
            </a:pPr>
            <a:r>
              <a:rPr lang="en-US" sz="3600" dirty="0" smtClean="0"/>
              <a:t>Looming physician shortage in general… and also in mental health</a:t>
            </a:r>
            <a:endParaRPr lang="en-US" sz="3600" dirty="0"/>
          </a:p>
        </p:txBody>
      </p:sp>
      <p:sp>
        <p:nvSpPr>
          <p:cNvPr id="6" name="Content Placeholder 5"/>
          <p:cNvSpPr>
            <a:spLocks noGrp="1"/>
          </p:cNvSpPr>
          <p:nvPr>
            <p:ph idx="1"/>
          </p:nvPr>
        </p:nvSpPr>
        <p:spPr>
          <a:xfrm>
            <a:off x="727364" y="1278211"/>
            <a:ext cx="3509084" cy="4080272"/>
          </a:xfrm>
        </p:spPr>
        <p:txBody>
          <a:bodyPr>
            <a:noAutofit/>
          </a:bodyPr>
          <a:lstStyle/>
          <a:p>
            <a:pPr marL="0" indent="0">
              <a:spcAft>
                <a:spcPts val="1125"/>
              </a:spcAft>
              <a:buNone/>
            </a:pPr>
            <a:r>
              <a:rPr lang="en-US" sz="2400" dirty="0">
                <a:latin typeface="Calibri" pitchFamily="34" charset="0"/>
              </a:rPr>
              <a:t>Background &amp; scope of the problem:</a:t>
            </a:r>
          </a:p>
          <a:p>
            <a:pPr marL="233363" lvl="1" indent="-233363">
              <a:spcBef>
                <a:spcPts val="0"/>
              </a:spcBef>
              <a:spcAft>
                <a:spcPts val="1125"/>
              </a:spcAft>
            </a:pPr>
            <a:r>
              <a:rPr lang="en-US" dirty="0">
                <a:latin typeface="Calibri" pitchFamily="34" charset="0"/>
              </a:rPr>
              <a:t>Physician shortages expected to exceed 90,000 in next decade</a:t>
            </a:r>
          </a:p>
          <a:p>
            <a:pPr marL="233363" lvl="1" indent="-233363">
              <a:spcBef>
                <a:spcPts val="0"/>
              </a:spcBef>
              <a:spcAft>
                <a:spcPts val="1125"/>
              </a:spcAft>
            </a:pPr>
            <a:r>
              <a:rPr lang="en-US" dirty="0">
                <a:latin typeface="Calibri" pitchFamily="34" charset="0"/>
              </a:rPr>
              <a:t>Virginia per capita physician workforce ranks 23</a:t>
            </a:r>
            <a:r>
              <a:rPr lang="en-US" baseline="30000" dirty="0">
                <a:latin typeface="Calibri" pitchFamily="34" charset="0"/>
              </a:rPr>
              <a:t>rd</a:t>
            </a:r>
            <a:r>
              <a:rPr lang="en-US" dirty="0">
                <a:latin typeface="Calibri" pitchFamily="34" charset="0"/>
              </a:rPr>
              <a:t> in U.S.:</a:t>
            </a:r>
          </a:p>
          <a:p>
            <a:pPr marL="511175" lvl="2" indent="-277813">
              <a:spcBef>
                <a:spcPts val="0"/>
              </a:spcBef>
              <a:spcAft>
                <a:spcPts val="450"/>
              </a:spcAft>
            </a:pPr>
            <a:r>
              <a:rPr lang="en-US" sz="1800" dirty="0" smtClean="0">
                <a:latin typeface="Calibri" pitchFamily="34" charset="0"/>
              </a:rPr>
              <a:t>VA Per Capita rate – 255.9</a:t>
            </a:r>
          </a:p>
          <a:p>
            <a:pPr marL="511175" lvl="2" indent="-277813">
              <a:spcBef>
                <a:spcPts val="0"/>
              </a:spcBef>
              <a:spcAft>
                <a:spcPts val="1125"/>
              </a:spcAft>
            </a:pPr>
            <a:r>
              <a:rPr lang="en-US" sz="1800" dirty="0" smtClean="0">
                <a:latin typeface="Calibri" pitchFamily="34" charset="0"/>
              </a:rPr>
              <a:t>U.S. Per Capita rate – 254.5</a:t>
            </a:r>
          </a:p>
          <a:p>
            <a:pPr marL="233363" lvl="1" indent="-233363">
              <a:spcBef>
                <a:spcPts val="0"/>
              </a:spcBef>
              <a:spcAft>
                <a:spcPts val="225"/>
              </a:spcAft>
            </a:pPr>
            <a:r>
              <a:rPr lang="en-US" dirty="0">
                <a:latin typeface="Calibri" pitchFamily="34" charset="0"/>
              </a:rPr>
              <a:t>In contrast to all other health professionals:</a:t>
            </a:r>
          </a:p>
          <a:p>
            <a:pPr marL="511175" lvl="2" indent="-277813">
              <a:spcBef>
                <a:spcPts val="0"/>
              </a:spcBef>
              <a:spcAft>
                <a:spcPts val="1125"/>
              </a:spcAft>
            </a:pPr>
            <a:r>
              <a:rPr lang="en-US" sz="1800" dirty="0" smtClean="0">
                <a:latin typeface="Calibri" pitchFamily="34" charset="0"/>
              </a:rPr>
              <a:t>Physicians are </a:t>
            </a:r>
            <a:r>
              <a:rPr lang="en-US" sz="1800" u="sng" dirty="0" smtClean="0">
                <a:latin typeface="Calibri" pitchFamily="34" charset="0"/>
              </a:rPr>
              <a:t>required</a:t>
            </a:r>
            <a:r>
              <a:rPr lang="en-US" sz="1800" dirty="0" smtClean="0">
                <a:latin typeface="Calibri" pitchFamily="34" charset="0"/>
              </a:rPr>
              <a:t> to complete 3+ years of graduate medical education (GME), or “residency”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448" y="1963271"/>
            <a:ext cx="4709575" cy="3139716"/>
          </a:xfrm>
          <a:prstGeom prst="rect">
            <a:avLst/>
          </a:prstGeom>
          <a:ln>
            <a:solidFill>
              <a:schemeClr val="tx1">
                <a:lumMod val="65000"/>
                <a:lumOff val="35000"/>
              </a:schemeClr>
            </a:solidFill>
          </a:ln>
        </p:spPr>
      </p:pic>
    </p:spTree>
    <p:extLst>
      <p:ext uri="{BB962C8B-B14F-4D97-AF65-F5344CB8AC3E}">
        <p14:creationId xmlns:p14="http://schemas.microsoft.com/office/powerpoint/2010/main" val="2438077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512662"/>
            <a:ext cx="7871012" cy="857250"/>
          </a:xfrm>
        </p:spPr>
        <p:txBody>
          <a:bodyPr anchor="ctr">
            <a:noAutofit/>
          </a:bodyPr>
          <a:lstStyle/>
          <a:p>
            <a:pPr algn="ctr"/>
            <a:r>
              <a:rPr lang="en-US" sz="3200" dirty="0" smtClean="0"/>
              <a:t>Becoming a doctor is a long haul:</a:t>
            </a:r>
            <a:br>
              <a:rPr lang="en-US" sz="3200" dirty="0" smtClean="0"/>
            </a:br>
            <a:r>
              <a:rPr lang="en-US" sz="3200" dirty="0" smtClean="0"/>
              <a:t>Undergraduate </a:t>
            </a:r>
            <a:r>
              <a:rPr lang="en-US" sz="3200" dirty="0"/>
              <a:t>Medical Education (UME) and Graduate Medical Education (GME)</a:t>
            </a:r>
          </a:p>
        </p:txBody>
      </p:sp>
      <p:sp>
        <p:nvSpPr>
          <p:cNvPr id="5" name="Content Placeholder 2"/>
          <p:cNvSpPr txBox="1">
            <a:spLocks/>
          </p:cNvSpPr>
          <p:nvPr/>
        </p:nvSpPr>
        <p:spPr>
          <a:xfrm>
            <a:off x="1539889" y="2217167"/>
            <a:ext cx="6333565" cy="5715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350"/>
              </a:spcAft>
              <a:buNone/>
            </a:pPr>
            <a:r>
              <a:rPr lang="en-US" sz="2400" i="1" dirty="0">
                <a:solidFill>
                  <a:prstClr val="black">
                    <a:lumMod val="65000"/>
                    <a:lumOff val="35000"/>
                  </a:prstClr>
                </a:solidFill>
                <a:latin typeface="Calibri"/>
              </a:rPr>
              <a:t>The path to becoming a physician</a:t>
            </a:r>
          </a:p>
        </p:txBody>
      </p:sp>
      <p:sp>
        <p:nvSpPr>
          <p:cNvPr id="6" name="Rectangle 5"/>
          <p:cNvSpPr/>
          <p:nvPr/>
        </p:nvSpPr>
        <p:spPr>
          <a:xfrm>
            <a:off x="3202524" y="4740011"/>
            <a:ext cx="3836894" cy="781752"/>
          </a:xfrm>
          <a:prstGeom prst="rect">
            <a:avLst/>
          </a:prstGeom>
        </p:spPr>
        <p:txBody>
          <a:bodyPr wrap="square">
            <a:spAutoFit/>
          </a:bodyPr>
          <a:lstStyle/>
          <a:p>
            <a:pPr marL="0" lvl="2" algn="r" defTabSz="685800">
              <a:lnSpc>
                <a:spcPct val="80000"/>
              </a:lnSpc>
              <a:spcAft>
                <a:spcPts val="1350"/>
              </a:spcAft>
            </a:pPr>
            <a:r>
              <a:rPr lang="en-US" sz="2800" b="1" spc="-45" dirty="0">
                <a:solidFill>
                  <a:prstClr val="black"/>
                </a:solidFill>
                <a:latin typeface="Calibri"/>
              </a:rPr>
              <a:t>= minimum of 11 years to become a </a:t>
            </a:r>
            <a:r>
              <a:rPr lang="en-US" sz="2800" b="1" spc="-45" dirty="0" smtClean="0">
                <a:solidFill>
                  <a:prstClr val="black"/>
                </a:solidFill>
                <a:latin typeface="Calibri"/>
              </a:rPr>
              <a:t>doctor!</a:t>
            </a:r>
            <a:endParaRPr lang="en-US" sz="2800" b="1" spc="-45" dirty="0">
              <a:solidFill>
                <a:prstClr val="black"/>
              </a:solidFill>
              <a:latin typeface="Calibri"/>
            </a:endParaRPr>
          </a:p>
        </p:txBody>
      </p:sp>
      <p:graphicFrame>
        <p:nvGraphicFramePr>
          <p:cNvPr id="9" name="Diagram 8"/>
          <p:cNvGraphicFramePr/>
          <p:nvPr>
            <p:extLst>
              <p:ext uri="{D42A27DB-BD31-4B8C-83A1-F6EECF244321}">
                <p14:modId xmlns:p14="http://schemas.microsoft.com/office/powerpoint/2010/main" val="1034175584"/>
              </p:ext>
            </p:extLst>
          </p:nvPr>
        </p:nvGraphicFramePr>
        <p:xfrm>
          <a:off x="1256" y="1851551"/>
          <a:ext cx="8927869" cy="255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Brace 9"/>
          <p:cNvSpPr/>
          <p:nvPr/>
        </p:nvSpPr>
        <p:spPr>
          <a:xfrm rot="16200000">
            <a:off x="4875750" y="2366538"/>
            <a:ext cx="417910" cy="2777362"/>
          </a:xfrm>
          <a:prstGeom prst="leftBrace">
            <a:avLst/>
          </a:prstGeom>
          <a:noFill/>
          <a:ln w="28575" cap="flat" cmpd="sng" algn="ctr">
            <a:solidFill>
              <a:sysClr val="windowText" lastClr="000000"/>
            </a:solidFill>
            <a:prstDash val="solid"/>
            <a:miter lim="800000"/>
          </a:ln>
          <a:effectLst/>
        </p:spPr>
        <p:txBody>
          <a:bodyPr rtlCol="0" anchor="ctr"/>
          <a:lstStyle/>
          <a:p>
            <a:pPr algn="ctr" defTabSz="514350">
              <a:defRPr/>
            </a:pPr>
            <a:endParaRPr lang="en-US" sz="1013" kern="0" dirty="0">
              <a:solidFill>
                <a:prstClr val="black"/>
              </a:solidFill>
              <a:latin typeface="Calibri" panose="020F0502020204030204"/>
            </a:endParaRPr>
          </a:p>
        </p:txBody>
      </p:sp>
      <p:sp>
        <p:nvSpPr>
          <p:cNvPr id="11" name="TextBox 10"/>
          <p:cNvSpPr txBox="1"/>
          <p:nvPr/>
        </p:nvSpPr>
        <p:spPr>
          <a:xfrm>
            <a:off x="3366324" y="4111865"/>
            <a:ext cx="3509294" cy="369332"/>
          </a:xfrm>
          <a:prstGeom prst="rect">
            <a:avLst/>
          </a:prstGeom>
          <a:noFill/>
          <a:ln>
            <a:solidFill>
              <a:sysClr val="windowText" lastClr="000000"/>
            </a:solidFill>
          </a:ln>
        </p:spPr>
        <p:txBody>
          <a:bodyPr wrap="none" rtlCol="0">
            <a:spAutoFit/>
          </a:bodyPr>
          <a:lstStyle/>
          <a:p>
            <a:pPr defTabSz="514350">
              <a:defRPr/>
            </a:pPr>
            <a:r>
              <a:rPr lang="en-US" kern="0" dirty="0">
                <a:solidFill>
                  <a:prstClr val="black"/>
                </a:solidFill>
                <a:latin typeface="Calibri"/>
              </a:rPr>
              <a:t>Graduate Medical Education (GME)</a:t>
            </a:r>
          </a:p>
        </p:txBody>
      </p:sp>
    </p:spTree>
    <p:extLst>
      <p:ext uri="{BB962C8B-B14F-4D97-AF65-F5344CB8AC3E}">
        <p14:creationId xmlns:p14="http://schemas.microsoft.com/office/powerpoint/2010/main" val="128700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08" y="198371"/>
            <a:ext cx="7716167" cy="663179"/>
          </a:xfrm>
        </p:spPr>
        <p:txBody>
          <a:bodyPr/>
          <a:lstStyle/>
          <a:p>
            <a:r>
              <a:rPr lang="en-US" sz="3600" dirty="0" smtClean="0"/>
              <a:t>Virginia’s physician and psychologists workforce by the numbers</a:t>
            </a:r>
            <a:endParaRPr lang="en-US" sz="3600" dirty="0"/>
          </a:p>
        </p:txBody>
      </p:sp>
      <p:sp>
        <p:nvSpPr>
          <p:cNvPr id="3" name="Content Placeholder 2"/>
          <p:cNvSpPr>
            <a:spLocks noGrp="1"/>
          </p:cNvSpPr>
          <p:nvPr>
            <p:ph idx="1"/>
          </p:nvPr>
        </p:nvSpPr>
        <p:spPr>
          <a:xfrm>
            <a:off x="997527" y="1409577"/>
            <a:ext cx="7306888" cy="4239491"/>
          </a:xfrm>
        </p:spPr>
        <p:txBody>
          <a:bodyPr/>
          <a:lstStyle/>
          <a:p>
            <a:pPr marL="0" indent="0">
              <a:buNone/>
            </a:pPr>
            <a:r>
              <a:rPr lang="en-US" sz="2800" dirty="0" smtClean="0"/>
              <a:t>General:</a:t>
            </a:r>
          </a:p>
          <a:p>
            <a:r>
              <a:rPr lang="en-US" sz="2400" dirty="0" smtClean="0"/>
              <a:t>21,309 active physicians</a:t>
            </a:r>
          </a:p>
          <a:p>
            <a:r>
              <a:rPr lang="en-US" sz="2400" dirty="0" smtClean="0"/>
              <a:t>7,529 primary care physicians</a:t>
            </a:r>
          </a:p>
          <a:p>
            <a:r>
              <a:rPr lang="en-US" sz="2400" dirty="0" smtClean="0"/>
              <a:t>7,558 female physicians</a:t>
            </a:r>
          </a:p>
          <a:p>
            <a:r>
              <a:rPr lang="en-US" sz="2400" dirty="0" smtClean="0"/>
              <a:t>21.3% of physicians are international medical graduates</a:t>
            </a:r>
          </a:p>
          <a:p>
            <a:r>
              <a:rPr lang="en-US" sz="2400" dirty="0" smtClean="0"/>
              <a:t>27.6% of physicians are age 60 years or older</a:t>
            </a:r>
          </a:p>
          <a:p>
            <a:pPr marL="0" indent="0">
              <a:buNone/>
            </a:pPr>
            <a:r>
              <a:rPr lang="en-US" sz="2800" dirty="0" smtClean="0"/>
              <a:t>Mental Health:</a:t>
            </a:r>
          </a:p>
          <a:p>
            <a:r>
              <a:rPr lang="en-US" sz="2400" dirty="0" smtClean="0"/>
              <a:t>1,680 psychiatrists</a:t>
            </a:r>
          </a:p>
          <a:p>
            <a:r>
              <a:rPr lang="en-US" sz="2400" dirty="0" smtClean="0"/>
              <a:t>2,536 psychologists</a:t>
            </a:r>
            <a:endParaRPr lang="en-US" sz="2400" dirty="0"/>
          </a:p>
        </p:txBody>
      </p:sp>
      <p:sp>
        <p:nvSpPr>
          <p:cNvPr id="4" name="TextBox 3"/>
          <p:cNvSpPr txBox="1"/>
          <p:nvPr/>
        </p:nvSpPr>
        <p:spPr>
          <a:xfrm>
            <a:off x="4966448" y="6445624"/>
            <a:ext cx="4096870" cy="307777"/>
          </a:xfrm>
          <a:prstGeom prst="rect">
            <a:avLst/>
          </a:prstGeom>
          <a:noFill/>
        </p:spPr>
        <p:txBody>
          <a:bodyPr wrap="square" rtlCol="0">
            <a:spAutoFit/>
          </a:bodyPr>
          <a:lstStyle/>
          <a:p>
            <a:pPr algn="r"/>
            <a:r>
              <a:rPr lang="en-US" sz="1400" i="1" dirty="0" smtClean="0"/>
              <a:t>Virginia Department of Health Professions</a:t>
            </a:r>
            <a:endParaRPr lang="en-US" sz="1400" i="1" dirty="0"/>
          </a:p>
        </p:txBody>
      </p:sp>
    </p:spTree>
    <p:extLst>
      <p:ext uri="{BB962C8B-B14F-4D97-AF65-F5344CB8AC3E}">
        <p14:creationId xmlns:p14="http://schemas.microsoft.com/office/powerpoint/2010/main" val="120084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44" y="191737"/>
            <a:ext cx="6172200" cy="663179"/>
          </a:xfrm>
        </p:spPr>
        <p:txBody>
          <a:bodyPr/>
          <a:lstStyle/>
          <a:p>
            <a:r>
              <a:rPr lang="en-US" sz="3600" dirty="0" smtClean="0"/>
              <a:t>Virginia healthcare snapshot</a:t>
            </a:r>
            <a:endParaRPr lang="en-US" sz="3600" dirty="0"/>
          </a:p>
        </p:txBody>
      </p:sp>
      <p:sp>
        <p:nvSpPr>
          <p:cNvPr id="3" name="Content Placeholder 2"/>
          <p:cNvSpPr>
            <a:spLocks noGrp="1"/>
          </p:cNvSpPr>
          <p:nvPr>
            <p:ph idx="1"/>
          </p:nvPr>
        </p:nvSpPr>
        <p:spPr>
          <a:xfrm>
            <a:off x="868443" y="1034210"/>
            <a:ext cx="8087297" cy="5085798"/>
          </a:xfrm>
        </p:spPr>
        <p:txBody>
          <a:bodyPr/>
          <a:lstStyle/>
          <a:p>
            <a:r>
              <a:rPr lang="en-US" sz="2200" dirty="0"/>
              <a:t>Ranked 21</a:t>
            </a:r>
            <a:r>
              <a:rPr lang="en-US" sz="2200" baseline="30000" dirty="0"/>
              <a:t>st</a:t>
            </a:r>
            <a:r>
              <a:rPr lang="en-US" sz="2200" dirty="0"/>
              <a:t> overall in America’s health rankings (2015)</a:t>
            </a:r>
          </a:p>
          <a:p>
            <a:r>
              <a:rPr lang="en-US" sz="2200" dirty="0"/>
              <a:t>Large disparity in health status by educational level (33</a:t>
            </a:r>
            <a:r>
              <a:rPr lang="en-US" sz="2200" baseline="30000" dirty="0"/>
              <a:t>rd</a:t>
            </a:r>
            <a:r>
              <a:rPr lang="en-US" sz="2200" dirty="0"/>
              <a:t> rank)</a:t>
            </a:r>
          </a:p>
          <a:p>
            <a:r>
              <a:rPr lang="en-US" sz="2200" b="1" dirty="0">
                <a:solidFill>
                  <a:srgbClr val="FF0000"/>
                </a:solidFill>
              </a:rPr>
              <a:t>3.3 poor mental health days (12</a:t>
            </a:r>
            <a:r>
              <a:rPr lang="en-US" sz="2200" b="1" baseline="30000" dirty="0">
                <a:solidFill>
                  <a:srgbClr val="FF0000"/>
                </a:solidFill>
              </a:rPr>
              <a:t>th</a:t>
            </a:r>
            <a:r>
              <a:rPr lang="en-US" sz="2200" b="1" dirty="0">
                <a:solidFill>
                  <a:srgbClr val="FF0000"/>
                </a:solidFill>
              </a:rPr>
              <a:t> rank</a:t>
            </a:r>
            <a:r>
              <a:rPr lang="en-US" sz="2200" b="1" dirty="0" smtClean="0">
                <a:solidFill>
                  <a:srgbClr val="FF0000"/>
                </a:solidFill>
              </a:rPr>
              <a:t>)</a:t>
            </a:r>
          </a:p>
          <a:p>
            <a:r>
              <a:rPr lang="en-US" sz="2200" b="1" dirty="0">
                <a:solidFill>
                  <a:srgbClr val="FF0000"/>
                </a:solidFill>
              </a:rPr>
              <a:t>Overwhelming addiction </a:t>
            </a:r>
            <a:r>
              <a:rPr lang="en-US" sz="2200" b="1" dirty="0" smtClean="0">
                <a:solidFill>
                  <a:srgbClr val="FF0000"/>
                </a:solidFill>
              </a:rPr>
              <a:t>epidemic</a:t>
            </a:r>
            <a:endParaRPr lang="en-US" sz="2200" b="1" dirty="0">
              <a:solidFill>
                <a:srgbClr val="FF0000"/>
              </a:solidFill>
            </a:endParaRPr>
          </a:p>
          <a:p>
            <a:r>
              <a:rPr lang="en-US" sz="2200" dirty="0"/>
              <a:t>3.6 poor physical health days (19</a:t>
            </a:r>
            <a:r>
              <a:rPr lang="en-US" sz="2200" baseline="30000" dirty="0"/>
              <a:t>th</a:t>
            </a:r>
            <a:r>
              <a:rPr lang="en-US" sz="2200" dirty="0"/>
              <a:t> rank)</a:t>
            </a:r>
          </a:p>
          <a:p>
            <a:r>
              <a:rPr lang="en-US" sz="2200" dirty="0"/>
              <a:t>9.7% of adult population have diabetes (10% nationally)</a:t>
            </a:r>
          </a:p>
          <a:p>
            <a:r>
              <a:rPr lang="en-US" sz="2200" dirty="0"/>
              <a:t>28.5% of adult population are obese (29.6% </a:t>
            </a:r>
            <a:r>
              <a:rPr lang="en-US" sz="2200" dirty="0" smtClean="0"/>
              <a:t>nationally; 20</a:t>
            </a:r>
            <a:r>
              <a:rPr lang="en-US" sz="2200" baseline="30000" dirty="0" smtClean="0"/>
              <a:t>th</a:t>
            </a:r>
            <a:r>
              <a:rPr lang="en-US" sz="2200" dirty="0" smtClean="0"/>
              <a:t> </a:t>
            </a:r>
            <a:r>
              <a:rPr lang="en-US" sz="2200" dirty="0"/>
              <a:t>rank)</a:t>
            </a:r>
          </a:p>
          <a:p>
            <a:r>
              <a:rPr lang="en-US" sz="2200" dirty="0"/>
              <a:t>19.5% of adult population are smokers (18.1% </a:t>
            </a:r>
            <a:r>
              <a:rPr lang="en-US" sz="2200" dirty="0" smtClean="0"/>
              <a:t>nationally; 31</a:t>
            </a:r>
            <a:r>
              <a:rPr lang="en-US" sz="2200" baseline="30000" dirty="0" smtClean="0"/>
              <a:t>st</a:t>
            </a:r>
            <a:r>
              <a:rPr lang="en-US" sz="2200" dirty="0" smtClean="0"/>
              <a:t> </a:t>
            </a:r>
            <a:r>
              <a:rPr lang="en-US" sz="2200" dirty="0"/>
              <a:t>rank)</a:t>
            </a:r>
          </a:p>
          <a:p>
            <a:r>
              <a:rPr lang="en-US" sz="2200" dirty="0" smtClean="0"/>
              <a:t>Low </a:t>
            </a:r>
            <a:r>
              <a:rPr lang="en-US" sz="2200" dirty="0"/>
              <a:t>per capita public health funding ($65; 28</a:t>
            </a:r>
            <a:r>
              <a:rPr lang="en-US" sz="2200" baseline="30000" dirty="0"/>
              <a:t>th</a:t>
            </a:r>
            <a:r>
              <a:rPr lang="en-US" sz="2200" dirty="0"/>
              <a:t> rank</a:t>
            </a:r>
            <a:r>
              <a:rPr lang="en-US" sz="2200" dirty="0" smtClean="0"/>
              <a:t>)</a:t>
            </a:r>
          </a:p>
          <a:p>
            <a:r>
              <a:rPr lang="en-US" sz="2200" b="1" dirty="0" smtClean="0">
                <a:solidFill>
                  <a:srgbClr val="FF0000"/>
                </a:solidFill>
              </a:rPr>
              <a:t>Virginia has a storied history in mental health</a:t>
            </a:r>
          </a:p>
          <a:p>
            <a:pPr lvl="1"/>
            <a:r>
              <a:rPr lang="en-US" sz="1600" b="1" dirty="0" smtClean="0">
                <a:solidFill>
                  <a:srgbClr val="FF0000"/>
                </a:solidFill>
              </a:rPr>
              <a:t>Virginia Tech massacre</a:t>
            </a:r>
          </a:p>
          <a:p>
            <a:pPr lvl="1"/>
            <a:r>
              <a:rPr lang="en-US" sz="1600" b="1" dirty="0" smtClean="0">
                <a:solidFill>
                  <a:srgbClr val="FF0000"/>
                </a:solidFill>
              </a:rPr>
              <a:t>Senator Deeds’ tragedy</a:t>
            </a:r>
          </a:p>
          <a:p>
            <a:pPr lvl="1"/>
            <a:r>
              <a:rPr lang="en-US" sz="1600" b="1" dirty="0" smtClean="0">
                <a:solidFill>
                  <a:srgbClr val="FF0000"/>
                </a:solidFill>
              </a:rPr>
              <a:t>Jail deaths</a:t>
            </a:r>
            <a:endParaRPr lang="en-US" sz="1600" b="1" dirty="0">
              <a:solidFill>
                <a:srgbClr val="FF0000"/>
              </a:solidFill>
            </a:endParaRPr>
          </a:p>
        </p:txBody>
      </p:sp>
    </p:spTree>
    <p:extLst>
      <p:ext uri="{BB962C8B-B14F-4D97-AF65-F5344CB8AC3E}">
        <p14:creationId xmlns:p14="http://schemas.microsoft.com/office/powerpoint/2010/main" val="1737393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82" y="279661"/>
            <a:ext cx="8229600" cy="884239"/>
          </a:xfrm>
        </p:spPr>
        <p:txBody>
          <a:bodyPr/>
          <a:lstStyle/>
          <a:p>
            <a:r>
              <a:rPr lang="en-US" sz="3600" dirty="0" smtClean="0"/>
              <a:t>Mental health problems are common</a:t>
            </a:r>
            <a:endParaRPr lang="en-US" sz="3600" dirty="0"/>
          </a:p>
        </p:txBody>
      </p:sp>
      <p:sp>
        <p:nvSpPr>
          <p:cNvPr id="3" name="Content Placeholder 2"/>
          <p:cNvSpPr>
            <a:spLocks noGrp="1"/>
          </p:cNvSpPr>
          <p:nvPr>
            <p:ph idx="1"/>
          </p:nvPr>
        </p:nvSpPr>
        <p:spPr>
          <a:xfrm>
            <a:off x="418382" y="1180318"/>
            <a:ext cx="8229600" cy="4525963"/>
          </a:xfrm>
        </p:spPr>
        <p:txBody>
          <a:bodyPr/>
          <a:lstStyle/>
          <a:p>
            <a:r>
              <a:rPr lang="en-US" dirty="0" smtClean="0"/>
              <a:t>~ 1 in 5 U.S. adults (18.5%) experience mental illness in a given year</a:t>
            </a:r>
          </a:p>
          <a:p>
            <a:pPr lvl="1"/>
            <a:r>
              <a:rPr lang="en-US" dirty="0" smtClean="0"/>
              <a:t>~ 1 in 25 experience serious mental illness</a:t>
            </a:r>
          </a:p>
          <a:p>
            <a:r>
              <a:rPr lang="en-US" dirty="0" smtClean="0"/>
              <a:t>~ 1 in 5 youths (aged 13-18; 21.4%) experience a mental disorder at some point</a:t>
            </a:r>
          </a:p>
          <a:p>
            <a:r>
              <a:rPr lang="en-US" dirty="0" smtClean="0"/>
              <a:t>1% of adults have schizophrenia</a:t>
            </a:r>
          </a:p>
          <a:p>
            <a:r>
              <a:rPr lang="en-US" dirty="0" smtClean="0"/>
              <a:t>2.6% with bipolar disorder</a:t>
            </a:r>
          </a:p>
          <a:p>
            <a:r>
              <a:rPr lang="en-US" dirty="0" smtClean="0"/>
              <a:t>6.9% with major depression in the past year</a:t>
            </a:r>
          </a:p>
          <a:p>
            <a:r>
              <a:rPr lang="en-US" dirty="0" smtClean="0"/>
              <a:t>18.1% have anxiety disorder</a:t>
            </a:r>
          </a:p>
          <a:p>
            <a:r>
              <a:rPr lang="en-US" dirty="0" smtClean="0"/>
              <a:t>Over 20 million adults with substance abuse</a:t>
            </a:r>
            <a:endParaRPr lang="en-US" dirty="0"/>
          </a:p>
        </p:txBody>
      </p:sp>
      <p:sp>
        <p:nvSpPr>
          <p:cNvPr id="4" name="TextBox 3"/>
          <p:cNvSpPr txBox="1"/>
          <p:nvPr/>
        </p:nvSpPr>
        <p:spPr>
          <a:xfrm>
            <a:off x="4966448" y="6445624"/>
            <a:ext cx="4096870" cy="307777"/>
          </a:xfrm>
          <a:prstGeom prst="rect">
            <a:avLst/>
          </a:prstGeom>
          <a:noFill/>
        </p:spPr>
        <p:txBody>
          <a:bodyPr wrap="square" rtlCol="0">
            <a:spAutoFit/>
          </a:bodyPr>
          <a:lstStyle/>
          <a:p>
            <a:pPr algn="r"/>
            <a:r>
              <a:rPr lang="en-US" sz="1400" i="1" dirty="0" smtClean="0"/>
              <a:t>NAMI.org</a:t>
            </a:r>
            <a:endParaRPr lang="en-US" sz="1400" i="1" dirty="0"/>
          </a:p>
        </p:txBody>
      </p:sp>
    </p:spTree>
    <p:extLst>
      <p:ext uri="{BB962C8B-B14F-4D97-AF65-F5344CB8AC3E}">
        <p14:creationId xmlns:p14="http://schemas.microsoft.com/office/powerpoint/2010/main" val="5632182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Gray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Custom Cover-master">
  <a:themeElements>
    <a:clrScheme name="VCU">
      <a:dk1>
        <a:sysClr val="windowText" lastClr="000000"/>
      </a:dk1>
      <a:lt1>
        <a:sysClr val="window" lastClr="FFFFFF"/>
      </a:lt1>
      <a:dk2>
        <a:srgbClr val="FFBA00"/>
      </a:dk2>
      <a:lt2>
        <a:srgbClr val="C0C1BF"/>
      </a:lt2>
      <a:accent1>
        <a:srgbClr val="E57200"/>
      </a:accent1>
      <a:accent2>
        <a:srgbClr val="FFCE00"/>
      </a:accent2>
      <a:accent3>
        <a:srgbClr val="00B3BE"/>
      </a:accent3>
      <a:accent4>
        <a:srgbClr val="856822"/>
      </a:accent4>
      <a:accent5>
        <a:srgbClr val="275E37"/>
      </a:accent5>
      <a:accent6>
        <a:srgbClr val="B2E0D6"/>
      </a:accent6>
      <a:hlink>
        <a:srgbClr val="D2B476"/>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5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6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7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8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9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0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ay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11657</TotalTime>
  <Words>1250</Words>
  <Application>Microsoft Office PowerPoint</Application>
  <PresentationFormat>On-screen Show (4:3)</PresentationFormat>
  <Paragraphs>185</Paragraphs>
  <Slides>23</Slides>
  <Notes>6</Notes>
  <HiddenSlides>0</HiddenSlides>
  <MMClips>0</MMClips>
  <ScaleCrop>false</ScaleCrop>
  <HeadingPairs>
    <vt:vector size="8" baseType="variant">
      <vt:variant>
        <vt:lpstr>Fonts Used</vt:lpstr>
      </vt:variant>
      <vt:variant>
        <vt:i4>5</vt:i4>
      </vt:variant>
      <vt:variant>
        <vt:lpstr>Theme</vt:lpstr>
      </vt:variant>
      <vt:variant>
        <vt:i4>20</vt:i4>
      </vt:variant>
      <vt:variant>
        <vt:lpstr>Embedded OLE Servers</vt:lpstr>
      </vt:variant>
      <vt:variant>
        <vt:i4>1</vt:i4>
      </vt:variant>
      <vt:variant>
        <vt:lpstr>Slide Titles</vt:lpstr>
      </vt:variant>
      <vt:variant>
        <vt:i4>23</vt:i4>
      </vt:variant>
    </vt:vector>
  </HeadingPairs>
  <TitlesOfParts>
    <vt:vector size="49" baseType="lpstr">
      <vt:lpstr>ＭＳ Ｐゴシック</vt:lpstr>
      <vt:lpstr>Arial</vt:lpstr>
      <vt:lpstr>Arial Narrow</vt:lpstr>
      <vt:lpstr>Calibri</vt:lpstr>
      <vt:lpstr>Wingdings</vt:lpstr>
      <vt:lpstr>Gold Cover-master</vt:lpstr>
      <vt:lpstr>Section-master</vt:lpstr>
      <vt:lpstr>Gray theme-master</vt:lpstr>
      <vt:lpstr>White theme-master</vt:lpstr>
      <vt:lpstr>Blank</vt:lpstr>
      <vt:lpstr>1_Blank</vt:lpstr>
      <vt:lpstr>1_White theme-master</vt:lpstr>
      <vt:lpstr>2_White theme-master</vt:lpstr>
      <vt:lpstr>1_Custom Cover-master</vt:lpstr>
      <vt:lpstr>3_White theme-master</vt:lpstr>
      <vt:lpstr>1_Gold cover-master</vt:lpstr>
      <vt:lpstr>1_Gray theme-master</vt:lpstr>
      <vt:lpstr>2_Custom Cover-master</vt:lpstr>
      <vt:lpstr>4_White theme-master</vt:lpstr>
      <vt:lpstr>5_White theme-master</vt:lpstr>
      <vt:lpstr>6_White theme-master</vt:lpstr>
      <vt:lpstr>7_White theme-master</vt:lpstr>
      <vt:lpstr>8_White theme-master</vt:lpstr>
      <vt:lpstr>9_White theme-master</vt:lpstr>
      <vt:lpstr>10_White theme-master</vt:lpstr>
      <vt:lpstr>think-cell Slide</vt:lpstr>
      <vt:lpstr>Mental Health Workforce Development</vt:lpstr>
      <vt:lpstr>Neighbors… and partners</vt:lpstr>
      <vt:lpstr>PowerPoint Presentation</vt:lpstr>
      <vt:lpstr>Presentation Outline</vt:lpstr>
      <vt:lpstr>Looming physician shortage in general… and also in mental health</vt:lpstr>
      <vt:lpstr>Becoming a doctor is a long haul: Undergraduate Medical Education (UME) and Graduate Medical Education (GME)</vt:lpstr>
      <vt:lpstr>Virginia’s physician and psychologists workforce by the numbers</vt:lpstr>
      <vt:lpstr>Virginia healthcare snapshot</vt:lpstr>
      <vt:lpstr>Mental health problems are common</vt:lpstr>
      <vt:lpstr>Mental health problems are common (cont’d.)</vt:lpstr>
      <vt:lpstr>PowerPoint Presentation</vt:lpstr>
      <vt:lpstr>PowerPoint Presentation</vt:lpstr>
      <vt:lpstr>PowerPoint Presentation</vt:lpstr>
      <vt:lpstr>PowerPoint Presentation</vt:lpstr>
      <vt:lpstr>The gaps in mental health workforce are broad, deep, and longstanding</vt:lpstr>
      <vt:lpstr>PowerPoint Presentation</vt:lpstr>
      <vt:lpstr>When we normalize our treatment environment,  we make it more attractive to trainees  (potential psychiatrists, psychologists, counsellors)</vt:lpstr>
      <vt:lpstr>PowerPoint Presentation</vt:lpstr>
      <vt:lpstr>PowerPoint Presentation</vt:lpstr>
      <vt:lpstr>PowerPoint Presentation</vt:lpstr>
      <vt:lpstr>Supporting the important work of Deeds’ mental health commission – we have an opportunity…  we have an obligation</vt:lpstr>
      <vt:lpstr>Mental Health Workforce – Key  take-home points</vt:lpstr>
      <vt:lpstr>Mental Health Workforce Development</vt:lpstr>
    </vt:vector>
  </TitlesOfParts>
  <Company>VCU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Price</dc:creator>
  <cp:lastModifiedBy>Brittany Scott Keegan</cp:lastModifiedBy>
  <cp:revision>368</cp:revision>
  <cp:lastPrinted>2018-09-05T16:18:21Z</cp:lastPrinted>
  <dcterms:created xsi:type="dcterms:W3CDTF">2016-10-31T19:36:36Z</dcterms:created>
  <dcterms:modified xsi:type="dcterms:W3CDTF">2018-09-11T15:02:43Z</dcterms:modified>
</cp:coreProperties>
</file>