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Layouts/slideLayout25.xml" ContentType="application/vnd.openxmlformats-officedocument.presentationml.slideLayout+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Layouts/slideLayout32.xml" ContentType="application/vnd.openxmlformats-officedocument.presentationml.slideLayout+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7.xml" ContentType="application/vnd.openxmlformats-officedocument.presentationml.slide+xml"/>
  <Override PartName="/ppt/slides/slide20.xml" ContentType="application/vnd.openxmlformats-officedocument.presentationml.slide+xml"/>
  <Override PartName="/ppt/slideLayouts/slideLayout24.xml" ContentType="application/vnd.openxmlformats-officedocument.presentationml.slideLayout+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Layouts/slideLayout31.xml" ContentType="application/vnd.openxmlformats-officedocument.presentationml.slideLayout+xml"/>
  <Override PartName="/ppt/theme/theme5.xml" ContentType="application/vnd.openxmlformats-officedocument.theme+xml"/>
  <Override PartName="/ppt/slides/slide26.xml" ContentType="application/vnd.openxmlformats-officedocument.presentationml.slide+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30.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slideLayouts/slideLayout29.xml" ContentType="application/vnd.openxmlformats-officedocument.presentationml.slideLayout+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Layouts/slideLayout28.xml" ContentType="application/vnd.openxmlformats-officedocument.presentationml.slideLayout+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jpeg" ContentType="image/jpeg"/>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Layouts/slideLayout27.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 id="2147483650" r:id="rId2"/>
    <p:sldMasterId id="2147483651" r:id="rId3"/>
  </p:sldMasterIdLst>
  <p:notesMasterIdLst>
    <p:notesMasterId r:id="rId49"/>
  </p:notesMasterIdLst>
  <p:handoutMasterIdLst>
    <p:handoutMasterId r:id="rId50"/>
  </p:handoutMasterIdLst>
  <p:sldIdLst>
    <p:sldId id="256" r:id="rId4"/>
    <p:sldId id="356" r:id="rId5"/>
    <p:sldId id="260" r:id="rId6"/>
    <p:sldId id="262" r:id="rId7"/>
    <p:sldId id="263" r:id="rId8"/>
    <p:sldId id="337" r:id="rId9"/>
    <p:sldId id="330" r:id="rId10"/>
    <p:sldId id="264" r:id="rId11"/>
    <p:sldId id="301" r:id="rId12"/>
    <p:sldId id="341" r:id="rId13"/>
    <p:sldId id="303" r:id="rId14"/>
    <p:sldId id="342" r:id="rId15"/>
    <p:sldId id="393" r:id="rId16"/>
    <p:sldId id="394" r:id="rId17"/>
    <p:sldId id="395" r:id="rId18"/>
    <p:sldId id="396" r:id="rId19"/>
    <p:sldId id="357" r:id="rId20"/>
    <p:sldId id="358" r:id="rId21"/>
    <p:sldId id="359" r:id="rId22"/>
    <p:sldId id="360" r:id="rId23"/>
    <p:sldId id="361" r:id="rId24"/>
    <p:sldId id="362" r:id="rId25"/>
    <p:sldId id="376" r:id="rId26"/>
    <p:sldId id="410" r:id="rId27"/>
    <p:sldId id="411" r:id="rId28"/>
    <p:sldId id="412" r:id="rId29"/>
    <p:sldId id="413" r:id="rId30"/>
    <p:sldId id="414" r:id="rId31"/>
    <p:sldId id="415" r:id="rId32"/>
    <p:sldId id="416" r:id="rId33"/>
    <p:sldId id="417" r:id="rId34"/>
    <p:sldId id="418" r:id="rId35"/>
    <p:sldId id="419" r:id="rId36"/>
    <p:sldId id="420" r:id="rId37"/>
    <p:sldId id="421" r:id="rId38"/>
    <p:sldId id="422" r:id="rId39"/>
    <p:sldId id="423" r:id="rId40"/>
    <p:sldId id="424" r:id="rId41"/>
    <p:sldId id="425" r:id="rId42"/>
    <p:sldId id="426" r:id="rId43"/>
    <p:sldId id="427" r:id="rId44"/>
    <p:sldId id="428" r:id="rId45"/>
    <p:sldId id="429" r:id="rId46"/>
    <p:sldId id="355" r:id="rId47"/>
    <p:sldId id="340" r:id="rId48"/>
  </p:sldIdLst>
  <p:sldSz cx="9144000" cy="6858000" type="screen4x3"/>
  <p:notesSz cx="6858000" cy="9144000"/>
  <p:defaultTextStyle>
    <a:defPPr>
      <a:defRPr lang="en-US"/>
    </a:defPPr>
    <a:lvl1pPr algn="l" rtl="0" fontAlgn="base">
      <a:spcBef>
        <a:spcPct val="0"/>
      </a:spcBef>
      <a:spcAft>
        <a:spcPct val="0"/>
      </a:spcAft>
      <a:defRPr sz="1200" kern="1200">
        <a:solidFill>
          <a:srgbClr val="E3DFBA"/>
        </a:solidFill>
        <a:latin typeface="Gill Sans" charset="0"/>
        <a:ea typeface="ヒラギノ角ゴ ProN W3" charset="-128"/>
        <a:cs typeface="ヒラギノ角ゴ ProN W3" charset="-128"/>
        <a:sym typeface="Gill Sans" charset="0"/>
      </a:defRPr>
    </a:lvl1pPr>
    <a:lvl2pPr marL="457200" algn="l" rtl="0" fontAlgn="base">
      <a:spcBef>
        <a:spcPct val="0"/>
      </a:spcBef>
      <a:spcAft>
        <a:spcPct val="0"/>
      </a:spcAft>
      <a:defRPr sz="1200" kern="1200">
        <a:solidFill>
          <a:srgbClr val="E3DFBA"/>
        </a:solidFill>
        <a:latin typeface="Gill Sans" charset="0"/>
        <a:ea typeface="ヒラギノ角ゴ ProN W3" charset="-128"/>
        <a:cs typeface="ヒラギノ角ゴ ProN W3" charset="-128"/>
        <a:sym typeface="Gill Sans" charset="0"/>
      </a:defRPr>
    </a:lvl2pPr>
    <a:lvl3pPr marL="914400" algn="l" rtl="0" fontAlgn="base">
      <a:spcBef>
        <a:spcPct val="0"/>
      </a:spcBef>
      <a:spcAft>
        <a:spcPct val="0"/>
      </a:spcAft>
      <a:defRPr sz="1200" kern="1200">
        <a:solidFill>
          <a:srgbClr val="E3DFBA"/>
        </a:solidFill>
        <a:latin typeface="Gill Sans" charset="0"/>
        <a:ea typeface="ヒラギノ角ゴ ProN W3" charset="-128"/>
        <a:cs typeface="ヒラギノ角ゴ ProN W3" charset="-128"/>
        <a:sym typeface="Gill Sans" charset="0"/>
      </a:defRPr>
    </a:lvl3pPr>
    <a:lvl4pPr marL="1371600" algn="l" rtl="0" fontAlgn="base">
      <a:spcBef>
        <a:spcPct val="0"/>
      </a:spcBef>
      <a:spcAft>
        <a:spcPct val="0"/>
      </a:spcAft>
      <a:defRPr sz="1200" kern="1200">
        <a:solidFill>
          <a:srgbClr val="E3DFBA"/>
        </a:solidFill>
        <a:latin typeface="Gill Sans" charset="0"/>
        <a:ea typeface="ヒラギノ角ゴ ProN W3" charset="-128"/>
        <a:cs typeface="ヒラギノ角ゴ ProN W3" charset="-128"/>
        <a:sym typeface="Gill Sans" charset="0"/>
      </a:defRPr>
    </a:lvl4pPr>
    <a:lvl5pPr marL="1828800" algn="l" rtl="0" fontAlgn="base">
      <a:spcBef>
        <a:spcPct val="0"/>
      </a:spcBef>
      <a:spcAft>
        <a:spcPct val="0"/>
      </a:spcAft>
      <a:defRPr sz="1200" kern="1200">
        <a:solidFill>
          <a:srgbClr val="E3DFBA"/>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1200" kern="1200">
        <a:solidFill>
          <a:srgbClr val="E3DFBA"/>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1200" kern="1200">
        <a:solidFill>
          <a:srgbClr val="E3DFBA"/>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1200" kern="1200">
        <a:solidFill>
          <a:srgbClr val="E3DFBA"/>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1200" kern="1200">
        <a:solidFill>
          <a:srgbClr val="E3DFBA"/>
        </a:solidFill>
        <a:latin typeface="Gill Sans" charset="0"/>
        <a:ea typeface="ヒラギノ角ゴ ProN W3" charset="-128"/>
        <a:cs typeface="ヒラギノ角ゴ ProN W3" charset="-128"/>
        <a:sym typeface="Gill Sans"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rgbClr val="FF0000"/>
    </p:penClr>
  </p:showPr>
  <p:clrMru>
    <a:srgbClr val="E3DFBA"/>
    <a:srgbClr val="C62824"/>
    <a:srgbClr val="A0AB9B"/>
    <a:srgbClr val="292B30"/>
    <a:srgbClr val="5F9D97"/>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p:cViewPr>
        <p:scale>
          <a:sx n="70" d="100"/>
          <a:sy n="70" d="100"/>
        </p:scale>
        <p:origin x="-1448" y="-63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a:lvl1pPr>
          </a:lstStyle>
          <a:p>
            <a:pPr>
              <a:defRPr/>
            </a:pPr>
            <a:fld id="{119CB25D-92F2-B748-98F9-7B254397EB76}" type="datetime1">
              <a:rPr lang="en-US"/>
              <a:pPr>
                <a:defRPr/>
              </a:pPr>
              <a:t>12/12/11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a:lvl1pPr>
          </a:lstStyle>
          <a:p>
            <a:pPr>
              <a:defRPr/>
            </a:pPr>
            <a:fld id="{5AE64488-4FDA-B54E-858D-EE47F0569E8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8914"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1266" name="Rectangle 2"/>
          <p:cNvSpPr>
            <a:spLocks noGrp="1" noChangeArrowheads="1"/>
          </p:cNvSpPr>
          <p:nvPr>
            <p:ph type="body" sz="quarter" idx="1"/>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S PGothic" pitchFamily="34" charset="-128"/>
        <a:cs typeface="MS PGothic" pitchFamily="34" charset="-128"/>
      </a:defRPr>
    </a:lvl1pPr>
    <a:lvl2pPr marL="457200" algn="l" rtl="0" eaLnBrk="0" fontAlgn="base" hangingPunct="0">
      <a:spcBef>
        <a:spcPct val="0"/>
      </a:spcBef>
      <a:spcAft>
        <a:spcPct val="0"/>
      </a:spcAft>
      <a:defRPr sz="1200" kern="1200">
        <a:solidFill>
          <a:schemeClr val="tx1"/>
        </a:solidFill>
        <a:latin typeface="Gill Sans" charset="0"/>
        <a:ea typeface="MS PGothic" pitchFamily="34" charset="-128"/>
        <a:cs typeface="MS PGothic" pitchFamily="34" charset="-128"/>
      </a:defRPr>
    </a:lvl2pPr>
    <a:lvl3pPr marL="914400" algn="l" rtl="0" eaLnBrk="0" fontAlgn="base" hangingPunct="0">
      <a:spcBef>
        <a:spcPct val="0"/>
      </a:spcBef>
      <a:spcAft>
        <a:spcPct val="0"/>
      </a:spcAft>
      <a:defRPr sz="1200" kern="1200">
        <a:solidFill>
          <a:schemeClr val="tx1"/>
        </a:solidFill>
        <a:latin typeface="Gill Sans" charset="0"/>
        <a:ea typeface="MS PGothic" pitchFamily="34" charset="-128"/>
        <a:cs typeface="MS PGothic" pitchFamily="34" charset="-128"/>
      </a:defRPr>
    </a:lvl3pPr>
    <a:lvl4pPr marL="1371600" algn="l" rtl="0" eaLnBrk="0" fontAlgn="base" hangingPunct="0">
      <a:spcBef>
        <a:spcPct val="0"/>
      </a:spcBef>
      <a:spcAft>
        <a:spcPct val="0"/>
      </a:spcAft>
      <a:defRPr sz="1200" kern="1200">
        <a:solidFill>
          <a:schemeClr val="tx1"/>
        </a:solidFill>
        <a:latin typeface="Gill Sans" charset="0"/>
        <a:ea typeface="MS PGothic" pitchFamily="34" charset="-128"/>
        <a:cs typeface="MS PGothic" pitchFamily="34" charset="-128"/>
      </a:defRPr>
    </a:lvl4pPr>
    <a:lvl5pPr marL="1828800" algn="l" rtl="0" eaLnBrk="0" fontAlgn="base" hangingPunct="0">
      <a:spcBef>
        <a:spcPct val="0"/>
      </a:spcBef>
      <a:spcAft>
        <a:spcPct val="0"/>
      </a:spcAft>
      <a:defRPr sz="1200" kern="1200">
        <a:solidFill>
          <a:schemeClr val="tx1"/>
        </a:solidFill>
        <a:latin typeface="Gill Sans" charset="0"/>
        <a:ea typeface="MS PGothic" pitchFamily="34" charset="-128"/>
        <a:cs typeface="MS PGothic"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google.com/imgres?q=small+business+succession+planning&amp;start=659&amp;num=10&amp;hl=en&amp;gbv=2&amp;biw=1366&amp;bih=659&amp;tbm=isch&amp;tbnid=uuNTlQimjFZshM:&amp;imgrefurl=http://www.sfdhr.org/index.aspx?page=293&amp;docid=fcQLQBkprVXD-M&amp;imgurl=http://www.sfdhr.org/Modules/ShowImage.aspx?imageid=800&amp;w=439&amp;h=336&amp;ei=6EHcTqP1B-bI0AH-v9jBDQ&amp;zoom=1&amp;chk=sbg&amp;iact=hc&amp;vpx=1065&amp;vpy=260&amp;dur=920&amp;hovh=196&amp;hovw=257&amp;tx=193&amp;ty=85&amp;sig=107578744456362868518&amp;sqi=2&amp;page=33&amp;tbnh=133&amp;tbnw=179&amp;ndsp=19&amp;ved=1t:429,r:5,s:659"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1"/>
          <p:cNvSpPr>
            <a:spLocks noGrp="1" noRot="1" noChangeAspect="1" noChangeArrowheads="1" noTextEdit="1"/>
          </p:cNvSpPr>
          <p:nvPr>
            <p:ph type="sldImg"/>
          </p:nvPr>
        </p:nvSpPr>
        <p:spPr>
          <a:solidFill>
            <a:srgbClr val="FFFFFF"/>
          </a:solidFill>
          <a:ln/>
        </p:spPr>
      </p:sp>
      <p:sp>
        <p:nvSpPr>
          <p:cNvPr id="43011" name="Rectangle 2"/>
          <p:cNvSpPr>
            <a:spLocks noGrp="1" noChangeArrowheads="1"/>
          </p:cNvSpPr>
          <p:nvPr>
            <p:ph type="body" idx="1"/>
          </p:nvPr>
        </p:nvSpPr>
        <p:spPr>
          <a:noFill/>
        </p:spPr>
        <p:txBody>
          <a:bodyPr/>
          <a:lstStyle/>
          <a:p>
            <a:pPr marL="39688" eaLnBrk="1" hangingPunct="1">
              <a:buClr>
                <a:srgbClr val="000000"/>
              </a:buClr>
              <a:buFontTx/>
              <a:buChar char="•"/>
            </a:pPr>
            <a:r>
              <a:rPr lang="en-US" sz="2200">
                <a:solidFill>
                  <a:srgbClr val="000000"/>
                </a:solidFill>
                <a:latin typeface="Lucida Grande" charset="0"/>
                <a:sym typeface="Lucida Grande" charset="0"/>
              </a:rPr>
              <a:t> Urban Commercial Revitalization Plan (1990)</a:t>
            </a:r>
          </a:p>
          <a:p>
            <a:pPr marL="39688" eaLnBrk="1" hangingPunct="1">
              <a:buClr>
                <a:srgbClr val="E3DFBA"/>
              </a:buClr>
              <a:buFontTx/>
              <a:buChar char="•"/>
            </a:pPr>
            <a:r>
              <a:rPr lang="en-US" sz="2200">
                <a:solidFill>
                  <a:srgbClr val="000000"/>
                </a:solidFill>
                <a:latin typeface="Lucida Grande" charset="0"/>
                <a:sym typeface="Lucida Grande" charset="0"/>
              </a:rPr>
              <a:t>  Conducted by the Spring 1990 VCU Urban Commercial Revitalization class</a:t>
            </a:r>
          </a:p>
          <a:p>
            <a:pPr marL="39688" eaLnBrk="1" hangingPunct="1">
              <a:buClr>
                <a:srgbClr val="E3DFBA"/>
              </a:buClr>
              <a:buFontTx/>
              <a:buChar char="•"/>
            </a:pPr>
            <a:r>
              <a:rPr lang="en-US" sz="2200">
                <a:solidFill>
                  <a:srgbClr val="000000"/>
                </a:solidFill>
                <a:latin typeface="Lucida Grande" charset="0"/>
                <a:sym typeface="Lucida Grande" charset="0"/>
              </a:rPr>
              <a:t>  Restaurants and convenience stores identified as having the most growth potential.</a:t>
            </a:r>
          </a:p>
          <a:p>
            <a:pPr marL="39688" eaLnBrk="1" hangingPunct="1">
              <a:buClr>
                <a:srgbClr val="E3DFBA"/>
              </a:buClr>
              <a:buFontTx/>
              <a:buChar char="•"/>
            </a:pPr>
            <a:endParaRPr lang="en-US" sz="2200">
              <a:solidFill>
                <a:srgbClr val="000000"/>
              </a:solidFill>
              <a:latin typeface="Lucida Grande" charset="0"/>
              <a:sym typeface="Lucida Grande" charset="0"/>
            </a:endParaRPr>
          </a:p>
          <a:p>
            <a:pPr marL="39688" eaLnBrk="1" hangingPunct="1"/>
            <a:r>
              <a:rPr lang="en-US" sz="2400">
                <a:latin typeface="Lucida Grande" charset="0"/>
                <a:sym typeface="Lucida Grande" charset="0"/>
              </a:rPr>
              <a:t>Potential expansion of food and neighborhood-based services.</a:t>
            </a:r>
          </a:p>
          <a:p>
            <a:pPr marL="39688" eaLnBrk="1" hangingPunct="1"/>
            <a:r>
              <a:rPr lang="en-US" sz="2400">
                <a:latin typeface="Lucida Grande" charset="0"/>
                <a:sym typeface="Lucida Grande" charset="0"/>
              </a:rPr>
              <a:t>Busy streets and lack of visual appeal present challenges.</a:t>
            </a:r>
          </a:p>
          <a:p>
            <a:pPr marL="39688" eaLnBrk="1" hangingPunct="1"/>
            <a:r>
              <a:rPr lang="en-US" sz="2400">
                <a:latin typeface="Lucida Grande" charset="0"/>
                <a:sym typeface="Lucida Grande" charset="0"/>
              </a:rPr>
              <a:t>Strong connection to surrounding neighborhoods is vital for success.</a:t>
            </a:r>
          </a:p>
          <a:p>
            <a:pPr marL="39688" eaLnBrk="1" hangingPunct="1"/>
            <a:r>
              <a:rPr lang="en-US" sz="2400"/>
              <a:t>Organization came back to life</a:t>
            </a:r>
          </a:p>
          <a:p>
            <a:pPr marL="39688" eaLnBrk="1" hangingPunct="1">
              <a:buClr>
                <a:srgbClr val="E3DFBA"/>
              </a:buClr>
              <a:buFontTx/>
              <a:buChar char="•"/>
            </a:pPr>
            <a:endParaRPr lang="en-US" sz="2200">
              <a:solidFill>
                <a:srgbClr val="000000"/>
              </a:solidFill>
              <a:latin typeface="Lucida Grande" charset="0"/>
              <a:sym typeface="Lucida Grande" charset="0"/>
            </a:endParaRPr>
          </a:p>
          <a:p>
            <a:pPr marL="39688" eaLnBrk="1" hangingPunct="1"/>
            <a:endParaRPr lang="en-US" sz="2200">
              <a:solidFill>
                <a:srgbClr val="000000"/>
              </a:solidFill>
              <a:latin typeface="Lucida Grande" charset="0"/>
              <a:sym typeface="Lucida Grande" charset="0"/>
            </a:endParaRPr>
          </a:p>
          <a:p>
            <a:pPr marL="39688" eaLnBrk="1" hangingPunct="1"/>
            <a:endParaRPr lang="en-US" sz="1100">
              <a:solidFill>
                <a:srgbClr val="000000"/>
              </a:solidFill>
              <a:latin typeface="Lucida Grande" charset="0"/>
              <a:sym typeface="Lucida Grande" charset="0"/>
            </a:endParaRPr>
          </a:p>
          <a:p>
            <a:pPr marL="39688" eaLnBrk="1" hangingPunct="1">
              <a:buClr>
                <a:srgbClr val="E3DFBA"/>
              </a:buClr>
              <a:buFontTx/>
              <a:buChar char="•"/>
            </a:pPr>
            <a:r>
              <a:rPr lang="en-US" sz="2200">
                <a:solidFill>
                  <a:srgbClr val="000000"/>
                </a:solidFill>
                <a:latin typeface="Lucida Grande" charset="0"/>
                <a:sym typeface="Lucida Grande" charset="0"/>
              </a:rPr>
              <a:t>  Recommended the active participation of a merchants association in implementation.</a:t>
            </a:r>
          </a:p>
          <a:p>
            <a:pPr marL="39688" eaLnBrk="1" hangingPunct="1">
              <a:buClr>
                <a:srgbClr val="E3DFBA"/>
              </a:buClr>
              <a:buFontTx/>
              <a:buChar char="•"/>
            </a:pPr>
            <a:r>
              <a:rPr lang="en-US" sz="2200">
                <a:solidFill>
                  <a:srgbClr val="000000"/>
                </a:solidFill>
                <a:latin typeface="Lucida Grande" charset="0"/>
                <a:sym typeface="Lucida Grande" charset="0"/>
              </a:rPr>
              <a:t>  Two primary goals of plan:  diversify commercial uses and improve the overall appearance.</a:t>
            </a:r>
          </a:p>
          <a:p>
            <a:pPr marL="39688" eaLnBrk="1" hangingPunct="1"/>
            <a:r>
              <a:rPr lang="en-US" sz="2200">
                <a:solidFill>
                  <a:srgbClr val="000000"/>
                </a:solidFill>
                <a:latin typeface="Lucida Grande" charset="0"/>
                <a:sym typeface="Lucida Grande" charset="0"/>
              </a:rPr>
              <a:t>Westover HillsShopper Prodile</a:t>
            </a:r>
          </a:p>
          <a:p>
            <a:pPr marL="39688" eaLnBrk="1" hangingPunct="1">
              <a:spcBef>
                <a:spcPts val="575"/>
              </a:spcBef>
              <a:buClr>
                <a:srgbClr val="E3DFBA"/>
              </a:buClr>
              <a:buFontTx/>
              <a:buChar char="•"/>
            </a:pPr>
            <a:r>
              <a:rPr lang="en-US" sz="2400">
                <a:solidFill>
                  <a:srgbClr val="000000"/>
                </a:solidFill>
                <a:latin typeface="Lucida Grande" charset="0"/>
                <a:sym typeface="Lucida Grande" charset="0"/>
              </a:rPr>
              <a:t>Strong markets for food-related establishments and family-oriented businesses</a:t>
            </a:r>
          </a:p>
          <a:p>
            <a:pPr marL="39688" eaLnBrk="1" hangingPunct="1">
              <a:spcBef>
                <a:spcPts val="575"/>
              </a:spcBef>
              <a:buClr>
                <a:srgbClr val="E3DFBA"/>
              </a:buClr>
              <a:buFontTx/>
              <a:buChar char="•"/>
            </a:pPr>
            <a:r>
              <a:rPr lang="en-US" sz="2400">
                <a:solidFill>
                  <a:srgbClr val="000000"/>
                </a:solidFill>
                <a:latin typeface="Lucida Grande" charset="0"/>
                <a:sym typeface="Lucida Grande" charset="0"/>
              </a:rPr>
              <a:t>2 recommendations:</a:t>
            </a:r>
          </a:p>
          <a:p>
            <a:pPr marL="39688" eaLnBrk="1" hangingPunct="1">
              <a:spcBef>
                <a:spcPts val="575"/>
              </a:spcBef>
              <a:buClr>
                <a:srgbClr val="000000"/>
              </a:buClr>
              <a:buFont typeface="Helvetica" charset="0"/>
              <a:buChar char="•"/>
            </a:pPr>
            <a:r>
              <a:rPr lang="en-US" sz="2400">
                <a:solidFill>
                  <a:srgbClr val="000000"/>
                </a:solidFill>
                <a:latin typeface="Lucida Grande" charset="0"/>
                <a:sym typeface="Lucida Grande" charset="0"/>
              </a:rPr>
              <a:t>Use results of market study to attract identified businesses</a:t>
            </a:r>
          </a:p>
          <a:p>
            <a:pPr marL="39688" eaLnBrk="1" hangingPunct="1">
              <a:spcBef>
                <a:spcPts val="575"/>
              </a:spcBef>
              <a:buClr>
                <a:srgbClr val="000000"/>
              </a:buClr>
              <a:buFont typeface="Helvetica" charset="0"/>
              <a:buChar char="•"/>
            </a:pPr>
            <a:r>
              <a:rPr lang="en-US" sz="2400">
                <a:solidFill>
                  <a:srgbClr val="000000"/>
                </a:solidFill>
                <a:latin typeface="Lucida Grande" charset="0"/>
                <a:sym typeface="Lucida Grande" charset="0"/>
              </a:rPr>
              <a:t>Develop cohesive theme and image for the district</a:t>
            </a:r>
          </a:p>
          <a:p>
            <a:pPr marL="39688" eaLnBrk="1" hangingPunct="1"/>
            <a:r>
              <a:rPr lang="en-US" sz="2400">
                <a:solidFill>
                  <a:srgbClr val="000000"/>
                </a:solidFill>
                <a:latin typeface="Lucida Grande" charset="0"/>
                <a:sym typeface="Lucida Grande" charset="0"/>
              </a:rPr>
              <a:t>Introduced “Walks at Westover” theme.</a:t>
            </a:r>
          </a:p>
          <a:p>
            <a:pPr marL="39688" eaLnBrk="1" hangingPunct="1"/>
            <a:r>
              <a:rPr lang="en-US" sz="2400">
                <a:solidFill>
                  <a:srgbClr val="000000"/>
                </a:solidFill>
                <a:latin typeface="Lucida Grande" charset="0"/>
                <a:sym typeface="Lucida Grande" charset="0"/>
              </a:rPr>
              <a:t>Series of recommendations intended to create a more urban, pedestrian-friendly environment that would distinguish the corridor from surrounding suburban style developments.</a:t>
            </a:r>
          </a:p>
          <a:p>
            <a:pPr marL="39688" eaLnBrk="1" hangingPunct="1"/>
            <a:r>
              <a:rPr lang="en-US">
                <a:solidFill>
                  <a:srgbClr val="E3DFBA"/>
                </a:solidFill>
                <a:latin typeface="Lucida Grande" charset="0"/>
                <a:sym typeface="Lucida Grande" charset="0"/>
              </a:rPr>
              <a:t>Better marked crosswalks, traffic calming measures, façade improvements, etc.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p:spPr>
        <p:txBody>
          <a:bodyPr/>
          <a:lstStyle/>
          <a:p>
            <a:endParaRPr lang="en-US"/>
          </a:p>
          <a:p>
            <a:r>
              <a:rPr lang="en-US"/>
              <a:t>By working together, the Business Development Committee, Westover Hills Public Library and Richmond Public Library System can organize and encourage the use of trade journals and publications.  Business-specific information and best management practices could greatly improve how local merchants operate their businesses. These resources may be cost prohibitive to individual merchants, but compiled in one central location at the Westover Hills Library they can be made available to all businesses.</a:t>
            </a:r>
          </a:p>
          <a:p>
            <a:endParaRPr lang="en-US"/>
          </a:p>
          <a:p>
            <a:r>
              <a:rPr lang="en-US"/>
              <a:t>• Specific resources such as The International Council of Shopping Center’s Dollars &amp; Cents of Shopping Centers® /The SCORE® 2008, The Small Business Source Book, Small Business Administration Industry Guides, small Business Tax Information from the IRS, Bureau of Labor Statistics Consumer Expenditure Survey, Small business publications, Main Street tools, and other resources should be compiled and kept at the Westover Hills Library. See the Implementation Handbook for a more detailed list of potential resources. </a:t>
            </a:r>
          </a:p>
          <a:p>
            <a:endParaRPr lang="en-US"/>
          </a:p>
          <a:p>
            <a:r>
              <a:rPr lang="en-US"/>
              <a:t>• The Westover Hills Branch Library can request to be the repository for all small business trade publications, reports and journals from the Richmond Public Library System. In addition, the Westover Hills library can request the purchase of any resources not currently available within the Richmond Public Library system that have been identified by the Business Development Committee through a poll of local merchants. The Westover Hills Branch Library can designate space in the library and an email should be sent out to all local merchants informing them of the resources that are available. </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endParaRPr lang="en-US"/>
          </a:p>
          <a:p>
            <a:r>
              <a:rPr lang="en-US" b="1"/>
              <a:t>A p</a:t>
            </a:r>
            <a:r>
              <a:rPr lang="en-US"/>
              <a:t>acket of resources that lets potential businesses and entrepreneurs know that Westover Hills is a valuable commercial district with the potential for independently owned businesses to thrive and establish themselves as a fixture in the business community with a loyal following among fellow merchants and customers. </a:t>
            </a:r>
          </a:p>
          <a:p>
            <a:endParaRPr lang="en-US"/>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endParaRPr lang="en-US"/>
          </a:p>
          <a:p>
            <a:r>
              <a:rPr lang="en-US"/>
              <a:t>Business Development Committee  will work with the Westover Hills Commercial District to attract the types of businesses listed  Seeking out expanding businesses or businesses relocating from outside the region would help the Westover Hills Commercial district to position itself as a place for entrepreneurs and small business owners to thrive. </a:t>
            </a:r>
          </a:p>
          <a:p>
            <a:endParaRPr lang="en-US"/>
          </a:p>
          <a:p>
            <a:r>
              <a:rPr lang="en-US"/>
              <a:t> Attend networking events and workshops hosted by the Greater Richmond Chamber of Commerce, The Richmond Retail Merchants Association, Virginia Economic Development Partnership, Greater Richmond Partnership and other professional organizations. Bring copies of Business Recruitment packet, once created, and sell Westover Hills Commercial District as the place for all relevant attendees to do business. </a:t>
            </a:r>
          </a:p>
          <a:p>
            <a:endParaRPr lang="en-US"/>
          </a:p>
          <a:p>
            <a:r>
              <a:rPr lang="en-US"/>
              <a:t>Compile a list of potential new businesses and follow-up with them to build professional relationships and share the benefits of the District by inviting them to relevant events. </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endParaRPr lang="en-US"/>
          </a:p>
          <a:p>
            <a:r>
              <a:rPr lang="en-US"/>
              <a:t>Business Development Committee should engage business owners and entrepreneurs to see the benefits of the district first-hand and feel camaraderie with fellow businesses, they are more likely to consider locating in Westover Hills. Establishing a supportive, proactive, business-friendly environment will help with recruitment and networking for years to come. </a:t>
            </a:r>
          </a:p>
          <a:p>
            <a:endParaRPr lang="en-US"/>
          </a:p>
          <a:p>
            <a:r>
              <a:rPr lang="en-US"/>
              <a:t>A semi-structured networking event that brings together potential businesses, entrepreneurs and existing merchants to discuss the benefits of being located in the Westover Hills Commercial District. </a:t>
            </a:r>
          </a:p>
          <a:p>
            <a:endParaRPr lang="en-US"/>
          </a:p>
          <a:p>
            <a:r>
              <a:rPr lang="en-US"/>
              <a:t>Recruit a local merchant to host the open house event, preferably a merchant next to a currently vacant space or a property owner/realtor with a vacancy. Then send out invitations to business owners and entrepreneurs met through previous networking events, businesses who fit targeted list outlined in Part I above, and the Greater Richmond Chamber of Commerce and the Richmond Retail Merchants Association. Publicize event on Merchants website as well. Event should last about 2 hours and light food should be provided from a local restaurant. Collect business cards at the door and follow-up with attendees within 2 weeks of event. </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US"/>
              <a:t>Pedestrian safety</a:t>
            </a:r>
          </a:p>
          <a:p>
            <a:r>
              <a:rPr lang="en-US"/>
              <a:t>Improve walkability in the district</a:t>
            </a:r>
          </a:p>
          <a:p>
            <a:r>
              <a:rPr lang="en-US"/>
              <a:t>Trees (create aesthetically pleasing environment)</a:t>
            </a:r>
          </a:p>
          <a:p>
            <a:pPr marL="342900" lvl="1" indent="-342900">
              <a:spcBef>
                <a:spcPts val="800"/>
              </a:spcBef>
              <a:buFontTx/>
              <a:buChar char="•"/>
            </a:pPr>
            <a:r>
              <a:rPr lang="en-US"/>
              <a:t>Median extension, with pedestrian refugee</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r>
              <a:rPr lang="en-US"/>
              <a:t>Improve on-street parking</a:t>
            </a:r>
          </a:p>
          <a:p>
            <a:r>
              <a:rPr lang="en-US"/>
              <a:t>Image of on-street line and buldbouts</a:t>
            </a:r>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US"/>
              <a:t>Incorporate bicycle usage in the district</a:t>
            </a:r>
          </a:p>
          <a:p>
            <a:r>
              <a:rPr lang="en-US"/>
              <a:t>Pics of sharrows and bike parking</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pPr marL="304800" indent="-304800" eaLnBrk="1" hangingPunct="1"/>
            <a:r>
              <a:rPr lang="en-US" sz="2800"/>
              <a:t>Nickel Bridge</a:t>
            </a:r>
          </a:p>
          <a:p>
            <a:pPr marL="304800" indent="-304800" eaLnBrk="1" hangingPunct="1"/>
            <a:r>
              <a:rPr lang="en-US" sz="2800"/>
              <a:t>Parks</a:t>
            </a:r>
          </a:p>
          <a:p>
            <a:pPr marL="723900" lvl="1" indent="-304800" eaLnBrk="1" hangingPunct="1"/>
            <a:r>
              <a:rPr lang="en-US" sz="2400"/>
              <a:t>Maymont</a:t>
            </a:r>
          </a:p>
          <a:p>
            <a:pPr marL="723900" lvl="1" indent="-304800" eaLnBrk="1" hangingPunct="1"/>
            <a:r>
              <a:rPr lang="en-US" sz="2400"/>
              <a:t>Byrd Park</a:t>
            </a:r>
          </a:p>
          <a:p>
            <a:pPr marL="304800" indent="-304800" eaLnBrk="1" hangingPunct="1"/>
            <a:r>
              <a:rPr lang="en-US" sz="2800"/>
              <a:t>South of the James Farmer’s Market</a:t>
            </a:r>
          </a:p>
          <a:p>
            <a:pPr marL="304800" indent="-304800" eaLnBrk="1" hangingPunct="1"/>
            <a:r>
              <a:rPr lang="en-US" sz="2800"/>
              <a:t>Schools</a:t>
            </a:r>
          </a:p>
          <a:p>
            <a:pPr marL="723900" lvl="1" indent="-304800" eaLnBrk="1" hangingPunct="1"/>
            <a:r>
              <a:rPr lang="en-US" sz="2400"/>
              <a:t>Westover Hills Elementary</a:t>
            </a:r>
          </a:p>
          <a:p>
            <a:pPr marL="723900" lvl="1" indent="-304800" eaLnBrk="1" hangingPunct="1"/>
            <a:r>
              <a:rPr lang="en-US" sz="2400"/>
              <a:t>Waldorf School</a:t>
            </a:r>
          </a:p>
          <a:p>
            <a:pPr marL="304800" indent="-304800"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solidFill>
            <a:srgbClr val="FFFFFF"/>
          </a:solidFill>
          <a:ln/>
        </p:spPr>
      </p:sp>
      <p:sp>
        <p:nvSpPr>
          <p:cNvPr id="47107" name="Rectangle 2"/>
          <p:cNvSpPr>
            <a:spLocks noGrp="1" noChangeArrowheads="1"/>
          </p:cNvSpPr>
          <p:nvPr>
            <p:ph type="body" idx="1"/>
          </p:nvPr>
        </p:nvSpPr>
        <p:spPr>
          <a:noFill/>
        </p:spPr>
        <p:txBody>
          <a:bodyPr/>
          <a:lstStyle/>
          <a:p>
            <a:pPr marL="28575" eaLnBrk="1" hangingPunct="1"/>
            <a:endParaRPr lang="en-US">
              <a:latin typeface="Helvetica" charset="0"/>
              <a:ea typeface="Helvetica" charset="0"/>
              <a:cs typeface="Helvetica" charset="0"/>
              <a:sym typeface="Helvetica" charset="0"/>
            </a:endParaRPr>
          </a:p>
          <a:p>
            <a:pPr marL="28575" eaLnBrk="1" hangingPunct="1"/>
            <a:r>
              <a:rPr lang="en-US">
                <a:latin typeface="Helvetica" charset="0"/>
                <a:ea typeface="Helvetica" charset="0"/>
                <a:cs typeface="Helvetica" charset="0"/>
                <a:sym typeface="Helvetica" charset="0"/>
              </a:rPr>
              <a:t>Parkway Plaza </a:t>
            </a:r>
          </a:p>
          <a:p>
            <a:pPr marL="28575" eaLnBrk="1" hangingPunct="1">
              <a:buClr>
                <a:srgbClr val="E3DFBA"/>
              </a:buClr>
              <a:buFontTx/>
              <a:buChar char="•"/>
            </a:pPr>
            <a:r>
              <a:rPr lang="en-US">
                <a:latin typeface="Helvetica" charset="0"/>
                <a:ea typeface="Helvetica" charset="0"/>
                <a:cs typeface="Helvetica" charset="0"/>
                <a:sym typeface="Helvetica" charset="0"/>
              </a:rPr>
              <a:t>Located less than two miles away</a:t>
            </a:r>
          </a:p>
          <a:p>
            <a:pPr marL="28575" eaLnBrk="1" hangingPunct="1">
              <a:spcBef>
                <a:spcPts val="800"/>
              </a:spcBef>
              <a:buClr>
                <a:srgbClr val="E3DFBA"/>
              </a:buClr>
              <a:buFontTx/>
              <a:buChar char="•"/>
            </a:pPr>
            <a:r>
              <a:rPr lang="en-US">
                <a:latin typeface="Helvetica" charset="0"/>
                <a:ea typeface="Helvetica" charset="0"/>
                <a:cs typeface="Helvetica" charset="0"/>
                <a:sym typeface="Helvetica" charset="0"/>
              </a:rPr>
              <a:t>Grocery; Sit Down &amp; Fast Food Restaurants; Automotive Services; Apparel; Entertainment; Personal Care/Products</a:t>
            </a:r>
          </a:p>
          <a:p>
            <a:pPr marL="28575" eaLnBrk="1" hangingPunct="1">
              <a:spcBef>
                <a:spcPts val="800"/>
              </a:spcBef>
            </a:pPr>
            <a:r>
              <a:rPr lang="en-US">
                <a:latin typeface="Helvetica" charset="0"/>
                <a:ea typeface="Helvetica" charset="0"/>
                <a:cs typeface="Helvetica" charset="0"/>
                <a:sym typeface="Helvetica" charset="0"/>
              </a:rPr>
              <a:t>Stratford Hills</a:t>
            </a:r>
          </a:p>
          <a:p>
            <a:pPr marL="28575" eaLnBrk="1" hangingPunct="1">
              <a:buClr>
                <a:srgbClr val="E3DFBA"/>
              </a:buClr>
              <a:buFontTx/>
              <a:buChar char="•"/>
            </a:pPr>
            <a:r>
              <a:rPr lang="en-US">
                <a:latin typeface="Helvetica" charset="0"/>
                <a:ea typeface="Helvetica" charset="0"/>
                <a:cs typeface="Helvetica" charset="0"/>
                <a:sym typeface="Helvetica" charset="0"/>
              </a:rPr>
              <a:t>Located less than three miles away</a:t>
            </a:r>
          </a:p>
          <a:p>
            <a:pPr marL="28575" eaLnBrk="1" hangingPunct="1">
              <a:spcBef>
                <a:spcPts val="700"/>
              </a:spcBef>
              <a:buClr>
                <a:srgbClr val="E3DFBA"/>
              </a:buClr>
              <a:buFontTx/>
              <a:buChar char="•"/>
            </a:pPr>
            <a:r>
              <a:rPr lang="en-US">
                <a:latin typeface="Helvetica" charset="0"/>
                <a:ea typeface="Helvetica" charset="0"/>
                <a:cs typeface="Helvetica" charset="0"/>
                <a:sym typeface="Helvetica" charset="0"/>
              </a:rPr>
              <a:t>Over 80 establishments</a:t>
            </a:r>
          </a:p>
          <a:p>
            <a:pPr marL="28575" eaLnBrk="1" hangingPunct="1">
              <a:spcBef>
                <a:spcPts val="700"/>
              </a:spcBef>
              <a:buClr>
                <a:srgbClr val="E3DFBA"/>
              </a:buClr>
              <a:buFontTx/>
              <a:buChar char="•"/>
            </a:pPr>
            <a:r>
              <a:rPr lang="en-US">
                <a:latin typeface="Helvetica" charset="0"/>
                <a:ea typeface="Helvetica" charset="0"/>
                <a:cs typeface="Helvetica" charset="0"/>
                <a:sym typeface="Helvetica" charset="0"/>
              </a:rPr>
              <a:t>Grocery; Sit Down &amp; Fast Food Restaurants; Alcohol/Tobacco; Household Operations; Housekeeping Supplies; Housekeeping Furnishings &amp; Equipment; Apparel; Transportation; Healthcare; Entertainment; Personal Care/Products</a:t>
            </a:r>
          </a:p>
          <a:p>
            <a:pPr marL="28575" eaLnBrk="1" hangingPunct="1">
              <a:spcBef>
                <a:spcPts val="700"/>
              </a:spcBef>
            </a:pPr>
            <a:r>
              <a:rPr lang="en-US">
                <a:latin typeface="Helvetica" charset="0"/>
                <a:ea typeface="Helvetica" charset="0"/>
                <a:cs typeface="Helvetica" charset="0"/>
                <a:sym typeface="Helvetica" charset="0"/>
              </a:rPr>
              <a:t>Southside Plaza</a:t>
            </a:r>
          </a:p>
          <a:p>
            <a:pPr marL="28575" eaLnBrk="1" hangingPunct="1"/>
            <a:endParaRPr lang="en-US">
              <a:latin typeface="Helvetica" charset="0"/>
              <a:ea typeface="Helvetica" charset="0"/>
              <a:cs typeface="Helvetica" charset="0"/>
              <a:sym typeface="Helvetica" charset="0"/>
            </a:endParaRPr>
          </a:p>
          <a:p>
            <a:pPr marL="28575" eaLnBrk="1" hangingPunct="1"/>
            <a:endParaRPr lang="en-US">
              <a:latin typeface="Helvetica" charset="0"/>
              <a:ea typeface="Helvetica" charset="0"/>
              <a:cs typeface="Helvetica" charset="0"/>
              <a:sym typeface="Helvetica" charset="0"/>
            </a:endParaRPr>
          </a:p>
          <a:p>
            <a:pPr marL="28575" eaLnBrk="1" hangingPunct="1">
              <a:buClr>
                <a:srgbClr val="E3DFBA"/>
              </a:buClr>
              <a:buFontTx/>
              <a:buChar char="•"/>
            </a:pPr>
            <a:r>
              <a:rPr lang="en-US">
                <a:latin typeface="Helvetica" charset="0"/>
                <a:ea typeface="Helvetica" charset="0"/>
                <a:cs typeface="Helvetica" charset="0"/>
                <a:sym typeface="Helvetica" charset="0"/>
              </a:rPr>
              <a:t>Located less than two and a half miles away</a:t>
            </a:r>
          </a:p>
          <a:p>
            <a:pPr marL="28575" eaLnBrk="1" hangingPunct="1">
              <a:spcBef>
                <a:spcPts val="700"/>
              </a:spcBef>
              <a:buClr>
                <a:srgbClr val="E3DFBA"/>
              </a:buClr>
              <a:buFontTx/>
              <a:buChar char="•"/>
            </a:pPr>
            <a:r>
              <a:rPr lang="en-US">
                <a:latin typeface="Helvetica" charset="0"/>
                <a:ea typeface="Helvetica" charset="0"/>
                <a:cs typeface="Helvetica" charset="0"/>
                <a:sym typeface="Helvetica" charset="0"/>
              </a:rPr>
              <a:t>Over 60 establishments</a:t>
            </a:r>
          </a:p>
          <a:p>
            <a:pPr marL="28575" eaLnBrk="1" hangingPunct="1">
              <a:spcBef>
                <a:spcPts val="700"/>
              </a:spcBef>
              <a:buClr>
                <a:srgbClr val="E3DFBA"/>
              </a:buClr>
              <a:buFontTx/>
              <a:buChar char="•"/>
            </a:pPr>
            <a:r>
              <a:rPr lang="en-US">
                <a:latin typeface="Helvetica" charset="0"/>
                <a:ea typeface="Helvetica" charset="0"/>
                <a:cs typeface="Helvetica" charset="0"/>
                <a:sym typeface="Helvetica" charset="0"/>
              </a:rPr>
              <a:t>Food At/Away from Home; Alcohol/Tobacco; Household Operations; Housekeeping Furnishings/Equipment; Apparel; Transportation; Healthcare; Entertainment; Personal Care/Products</a:t>
            </a:r>
          </a:p>
          <a:p>
            <a:pPr marL="28575" eaLnBrk="1" hangingPunct="1"/>
            <a:endParaRPr lang="en-US">
              <a:latin typeface="Helvetica" charset="0"/>
              <a:ea typeface="Helvetica" charset="0"/>
              <a:cs typeface="Helvetica" charset="0"/>
              <a:sym typeface="Helvetica" charset="0"/>
            </a:endParaRPr>
          </a:p>
          <a:p>
            <a:pPr marL="28575" eaLnBrk="1" hangingPunct="1"/>
            <a:endParaRPr lang="en-US">
              <a:latin typeface="Helvetica" charset="0"/>
              <a:ea typeface="Helvetica" charset="0"/>
              <a:cs typeface="Helvetica" charset="0"/>
              <a:sym typeface="Helvetica" charset="0"/>
            </a:endParaRPr>
          </a:p>
          <a:p>
            <a:pPr marL="28575" eaLnBrk="1" hangingPunct="1"/>
            <a:r>
              <a:rPr lang="en-US">
                <a:latin typeface="Helvetica" charset="0"/>
                <a:ea typeface="Helvetica" charset="0"/>
                <a:cs typeface="Helvetica" charset="0"/>
                <a:sym typeface="Helvetica" charset="0"/>
              </a:rPr>
              <a:t>All of the other shopping centers are under unitary management except for Carytown which has a large-scale Merchants Association.  Each of the neighboring shopping centers is anchored by  either a supermarket or a big box chain retailer or in some cases both.</a:t>
            </a:r>
          </a:p>
          <a:p>
            <a:pPr marL="28575" eaLnBrk="1" hangingPunct="1"/>
            <a:endParaRPr lang="en-US">
              <a:latin typeface="Helvetica" charset="0"/>
              <a:ea typeface="Helvetica" charset="0"/>
              <a:cs typeface="Helvetica" charset="0"/>
              <a:sym typeface="Helvetica" charset="0"/>
            </a:endParaRPr>
          </a:p>
          <a:p>
            <a:pPr marL="28575" eaLnBrk="1" hangingPunct="1"/>
            <a:endParaRPr lang="en-US">
              <a:latin typeface="Lucida Grande" charset="0"/>
              <a:sym typeface="Lucida Grande" charset="0"/>
            </a:endParaRPr>
          </a:p>
          <a:p>
            <a:pPr marL="28575" eaLnBrk="1" hangingPunct="1"/>
            <a:endParaRPr lang="en-US">
              <a:latin typeface="Lucida Grande" charset="0"/>
              <a:sym typeface="Lucida Grande" charset="0"/>
            </a:endParaRPr>
          </a:p>
          <a:p>
            <a:pPr marL="28575" eaLnBrk="1" hangingPunct="1"/>
            <a:endParaRPr lang="en-US">
              <a:latin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pPr eaLnBrk="1" hangingPunct="1"/>
            <a:r>
              <a:rPr lang="en-US"/>
              <a:t>Here is the convenience market area for Westover Hills determined by using a estimated 5 minute drive time, but constrained within census tracts for analysis purposes. This is the same convenience market area that the Westover Hills Shopper Profile Plan that Sam mentioned.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pPr eaLnBrk="1" hangingPunct="1"/>
            <a:r>
              <a:rPr lang="en-US"/>
              <a:t>-Can rely on the information from the shopper intercept survey because the demographics align with the Census data.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solidFill>
            <a:srgbClr val="FFFFFF"/>
          </a:solidFill>
          <a:ln/>
        </p:spPr>
      </p:sp>
      <p:sp>
        <p:nvSpPr>
          <p:cNvPr id="56323" name="Rectangle 2"/>
          <p:cNvSpPr>
            <a:spLocks noGrp="1" noChangeArrowheads="1"/>
          </p:cNvSpPr>
          <p:nvPr>
            <p:ph type="body" idx="1"/>
          </p:nvPr>
        </p:nvSpPr>
        <p:spPr>
          <a:noFill/>
        </p:spPr>
        <p:txBody>
          <a:bodyPr/>
          <a:lstStyle/>
          <a:p>
            <a:pPr marL="39688" eaLnBrk="1" hangingPunct="1"/>
            <a:r>
              <a:rPr lang="en-US">
                <a:solidFill>
                  <a:srgbClr val="E3DFBA"/>
                </a:solidFill>
                <a:latin typeface="Lucida Grande" charset="0"/>
                <a:sym typeface="Lucida Grande" charset="0"/>
              </a:rPr>
              <a:t>We are going to be developing recommendations using a balanced approach to commercial revitalization, known as the Main St approach and uses these four components.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r>
              <a:rPr lang="en-US"/>
              <a:t>The Main Street Approach states that “By helping existing businesses expand and recruiting new ones to respond to today’s market [Business Development] help[s] to convert unused space into productive property and sharpen the competitiveness of business enterprises.” - F</a:t>
            </a:r>
            <a:r>
              <a:rPr lang="en-US" i="1"/>
              <a:t>rom the Main Street Approach® </a:t>
            </a:r>
          </a:p>
          <a:p>
            <a:endParaRPr lang="en-US"/>
          </a:p>
          <a:p>
            <a:r>
              <a:rPr lang="en-US"/>
              <a:t>The Westover Hills Commercial District is home to successful small businesses, surrounding neighborhoods that shop local and a high volume of traffic all at an affordable price. By building on these strengths to retain current businesses and recruit new business based on analysis of the market so that the Westover Hills Commercial District will be well-positioned for years to come. The following vision, goals and objectives seek to promote a thriving business community in the Westover Hills Commercial District. </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endParaRPr lang="en-US"/>
          </a:p>
          <a:p>
            <a:r>
              <a:rPr lang="en-US"/>
              <a:t>• Small businesses face unique challenges but may not be up to date on best management practices. Because their time and resources can be limited, group consulting, workshops and seminars can connect small merchants with resources that might otherwise be cost prohibitive.  The Merchants Association  and previously mentioned Business Development Committee, Greater Richmond Chamber of Commerce’s Small Business Development Center, SCORE Richmond, and Business First Richmond</a:t>
            </a:r>
          </a:p>
          <a:p>
            <a:endParaRPr lang="en-US"/>
          </a:p>
          <a:p>
            <a:r>
              <a:rPr lang="en-US"/>
              <a:t>• Business improvement workshops/seminars such as the ones listed will encourage merchants to make viable choices for their businesses.  Additionally businesses should complete the free Virginia Small Town and Merchant Program’s Retail Business Check-up and/or Restaurant Check-up annually which can assist with some of the challenges individual businesses face. </a:t>
            </a:r>
          </a:p>
          <a:p>
            <a:endParaRPr lang="en-US"/>
          </a:p>
          <a:p>
            <a:pPr>
              <a:buFontTx/>
              <a:buChar char="•"/>
            </a:pPr>
            <a:r>
              <a:rPr lang="en-US"/>
              <a:t>Additionally, the Business Development Committee should coordinate with the Richmond Chamber of Commerce to schedule training sessions within the Westover Hills Commercial District specifically designed for Westover Hills merchants. </a:t>
            </a:r>
          </a:p>
          <a:p>
            <a:pPr>
              <a:buFontTx/>
              <a:buChar char="•"/>
            </a:pPr>
            <a:r>
              <a:rPr lang="en-US">
                <a:hlinkClick r:id="rId3"/>
              </a:rPr>
              <a:t>http://www.google.com/imgres?q=small+business+succession+planning&amp;start=659&amp;num=10&amp;hl=en&amp;gbv=2&amp;biw=1366&amp;bih=659&amp;tbm=isch&amp;tbnid=uuNTlQimjFZshM:&amp;imgrefurl=http://www.sfdhr.org/index.aspx%3Fpage%3D293&amp;docid=fcQLQBkprVXD-M&amp;imgurl=http://www.sfdhr.org/Modules/ShowImage.aspx%253Fimageid%253D800&amp;w=439&amp;h=336&amp;ei=6EHcTqP1B-bI0AH-v9jBDQ&amp;zoom=1&amp;chk=sbg&amp;iact=hc&amp;vpx=1065&amp;vpy=260&amp;dur=920&amp;hovh=196&amp;hovw=257&amp;tx=193&amp;ty=85&amp;sig=107578744456362868518&amp;sqi=2&amp;page=33&amp;tbnh=133&amp;tbnw=179&amp;ndsp=19&amp;ved=1t:429,r:5,s:659</a:t>
            </a:r>
            <a:endParaRPr lang="en-US"/>
          </a:p>
          <a:p>
            <a:pPr>
              <a:buFontTx/>
              <a:buChar cha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endParaRPr lang="en-US"/>
          </a:p>
          <a:p>
            <a:r>
              <a:rPr lang="en-US"/>
              <a:t> The district is comprised of mature small businesses with many owners nearing retirement or the end of the business cycle in the next ten to fifteen years Succession planning for small businesses in Westover Hills is vital to prevent a significant vacancy rate in the district. </a:t>
            </a:r>
          </a:p>
          <a:p>
            <a:endParaRPr lang="en-US"/>
          </a:p>
          <a:p>
            <a:r>
              <a:rPr lang="en-US"/>
              <a:t>• Business succession planning is the process of preparing to hand over control of the business to others in a way that is the least disruptive to the business’s operations and value.  The first step for succession planning includes identifying merchants nearing retirement and/or businesses looking to sell their businesses or transfer the business to a family member. </a:t>
            </a:r>
          </a:p>
          <a:p>
            <a:r>
              <a:rPr lang="en-US"/>
              <a:t> </a:t>
            </a:r>
          </a:p>
          <a:p>
            <a:r>
              <a:rPr lang="en-US"/>
              <a:t>• The Business Development Committee should hold workshops/ lectures on succession planning as part of the brown bag lunch series or a special topic seminar hosted by a consultant. Businesses should be linked to organizations that can assist with transitioning their businesses to family members or potential buyers, such as the Greater Richmond Chamber of Commerce, SCORE and the Richmond Retail Merchant’s Association. Free pamphlets on succession planning should be provided to support this outreach effort. Efforts to identify merchants in transition should be a continual priority.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274638"/>
            <a:ext cx="2144713" cy="6583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74638"/>
            <a:ext cx="6283325" cy="6583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601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601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76200"/>
            <a:ext cx="2133600" cy="678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76200"/>
            <a:ext cx="6248400" cy="678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601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601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76200"/>
            <a:ext cx="2133600" cy="678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76200"/>
            <a:ext cx="6248400" cy="678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5105400"/>
            <a:ext cx="4213225" cy="175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0425" y="5105400"/>
            <a:ext cx="4214813" cy="175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27292E"/>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304800" y="5105400"/>
            <a:ext cx="8580438" cy="17526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Lucida Grande" charset="0"/>
        </a:defRPr>
      </a:lvl1pPr>
      <a:lvl2pPr marL="39688" indent="-39688"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2pPr>
      <a:lvl3pPr marL="39688" indent="-39688"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3pPr>
      <a:lvl4pPr marL="39688" indent="-39688"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4pPr>
      <a:lvl5pPr marL="39688" indent="-39688"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5pPr>
      <a:lvl6pPr marL="4968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6pPr>
      <a:lvl7pPr marL="9540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7pPr>
      <a:lvl8pPr marL="14112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8pPr>
      <a:lvl9pPr marL="18684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9pPr>
    </p:titleStyle>
    <p:bodyStyle>
      <a:lvl1pPr marL="342900" indent="-342900" algn="ctr" rtl="0" eaLnBrk="0" fontAlgn="base" hangingPunct="0">
        <a:spcBef>
          <a:spcPts val="1000"/>
        </a:spcBef>
        <a:spcAft>
          <a:spcPct val="0"/>
        </a:spcAft>
        <a:defRPr sz="4000">
          <a:solidFill>
            <a:schemeClr val="tx1"/>
          </a:solidFill>
          <a:latin typeface="+mn-lt"/>
          <a:ea typeface="+mn-ea"/>
          <a:cs typeface="+mn-cs"/>
          <a:sym typeface="Lucida Grande" charset="0"/>
        </a:defRPr>
      </a:lvl1pPr>
      <a:lvl2pPr marL="666750" indent="-285750" algn="l" rtl="0" eaLnBrk="0" fontAlgn="base" hangingPunct="0">
        <a:spcBef>
          <a:spcPts val="700"/>
        </a:spcBef>
        <a:spcAft>
          <a:spcPct val="0"/>
        </a:spcAft>
        <a:buClr>
          <a:srgbClr val="E3DFBA"/>
        </a:buClr>
        <a:buSzPct val="100000"/>
        <a:buFont typeface="Arial" charset="0"/>
        <a:buChar char="–"/>
        <a:defRPr sz="2800">
          <a:solidFill>
            <a:schemeClr val="tx1"/>
          </a:solidFill>
          <a:latin typeface="+mn-lt"/>
          <a:ea typeface="+mn-ea"/>
          <a:cs typeface="+mn-cs"/>
          <a:sym typeface="Lucida Grande" charset="0"/>
        </a:defRPr>
      </a:lvl2pPr>
      <a:lvl3pPr marL="1066800" indent="-228600" algn="l" rtl="0" eaLnBrk="0" fontAlgn="base" hangingPunct="0">
        <a:spcBef>
          <a:spcPts val="600"/>
        </a:spcBef>
        <a:spcAft>
          <a:spcPct val="0"/>
        </a:spcAft>
        <a:buClr>
          <a:srgbClr val="E3DFBA"/>
        </a:buClr>
        <a:buSzPct val="100000"/>
        <a:buFont typeface="Arial" charset="0"/>
        <a:buChar char="•"/>
        <a:defRPr sz="2400">
          <a:solidFill>
            <a:schemeClr val="tx1"/>
          </a:solidFill>
          <a:latin typeface="+mn-lt"/>
          <a:ea typeface="+mn-ea"/>
          <a:cs typeface="+mn-cs"/>
          <a:sym typeface="Lucida Grande" charset="0"/>
        </a:defRPr>
      </a:lvl3pPr>
      <a:lvl4pPr marL="1524000" indent="-228600" algn="l" rtl="0" eaLnBrk="0" fontAlgn="base" hangingPunct="0">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4pPr>
      <a:lvl5pPr marL="1981200" indent="-228600" algn="l" rtl="0" eaLnBrk="0" fontAlgn="base" hangingPunct="0">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5pPr>
      <a:lvl6pPr marL="2438400" indent="-228600" algn="l" rtl="0" fontAlgn="base">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6pPr>
      <a:lvl7pPr marL="2895600" indent="-228600" algn="l" rtl="0" fontAlgn="base">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7pPr>
      <a:lvl8pPr marL="3352800" indent="-228600" algn="l" rtl="0" fontAlgn="base">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8pPr>
      <a:lvl9pPr marL="3810000" indent="-228600" algn="l" rtl="0" fontAlgn="base">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27292E"/>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152400" y="76200"/>
            <a:ext cx="8534400" cy="762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a:sym typeface="Lucida Grande" charset="0"/>
              </a:rPr>
              <a:t>Click to edit Master title style</a:t>
            </a:r>
          </a:p>
        </p:txBody>
      </p:sp>
      <p:sp>
        <p:nvSpPr>
          <p:cNvPr id="13315" name="Rectangle 2"/>
          <p:cNvSpPr>
            <a:spLocks noGrp="1" noChangeArrowheads="1"/>
          </p:cNvSpPr>
          <p:nvPr>
            <p:ph type="body" idx="1"/>
          </p:nvPr>
        </p:nvSpPr>
        <p:spPr bwMode="auto">
          <a:xfrm>
            <a:off x="457200" y="838200"/>
            <a:ext cx="8229600" cy="60198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xStyles>
    <p:titleStyle>
      <a:lvl1pPr algn="l" rtl="0" eaLnBrk="0" fontAlgn="base" hangingPunct="0">
        <a:spcBef>
          <a:spcPct val="0"/>
        </a:spcBef>
        <a:spcAft>
          <a:spcPct val="0"/>
        </a:spcAft>
        <a:defRPr sz="4400">
          <a:solidFill>
            <a:srgbClr val="91CBC5"/>
          </a:solidFill>
          <a:latin typeface="+mj-lt"/>
          <a:ea typeface="+mj-ea"/>
          <a:cs typeface="+mj-cs"/>
          <a:sym typeface="Lucida Grande" charset="0"/>
        </a:defRPr>
      </a:lvl1pPr>
      <a:lvl2pPr algn="l" rtl="0" eaLnBrk="0" fontAlgn="base" hangingPunct="0">
        <a:spcBef>
          <a:spcPct val="0"/>
        </a:spcBef>
        <a:spcAft>
          <a:spcPct val="0"/>
        </a:spcAft>
        <a:defRPr sz="4400">
          <a:solidFill>
            <a:srgbClr val="91CBC5"/>
          </a:solidFill>
          <a:latin typeface="Lucida Grande" charset="0"/>
          <a:ea typeface="ヒラギノ角ゴ ProN W3" charset="0"/>
          <a:cs typeface="ヒラギノ角ゴ ProN W3" charset="0"/>
          <a:sym typeface="Lucida Grande" charset="0"/>
        </a:defRPr>
      </a:lvl2pPr>
      <a:lvl3pPr algn="l" rtl="0" eaLnBrk="0" fontAlgn="base" hangingPunct="0">
        <a:spcBef>
          <a:spcPct val="0"/>
        </a:spcBef>
        <a:spcAft>
          <a:spcPct val="0"/>
        </a:spcAft>
        <a:defRPr sz="4400">
          <a:solidFill>
            <a:srgbClr val="91CBC5"/>
          </a:solidFill>
          <a:latin typeface="Lucida Grande" charset="0"/>
          <a:ea typeface="ヒラギノ角ゴ ProN W3" charset="0"/>
          <a:cs typeface="ヒラギノ角ゴ ProN W3" charset="0"/>
          <a:sym typeface="Lucida Grande" charset="0"/>
        </a:defRPr>
      </a:lvl3pPr>
      <a:lvl4pPr algn="l" rtl="0" eaLnBrk="0" fontAlgn="base" hangingPunct="0">
        <a:spcBef>
          <a:spcPct val="0"/>
        </a:spcBef>
        <a:spcAft>
          <a:spcPct val="0"/>
        </a:spcAft>
        <a:defRPr sz="4400">
          <a:solidFill>
            <a:srgbClr val="91CBC5"/>
          </a:solidFill>
          <a:latin typeface="Lucida Grande" charset="0"/>
          <a:ea typeface="ヒラギノ角ゴ ProN W3" charset="0"/>
          <a:cs typeface="ヒラギノ角ゴ ProN W3" charset="0"/>
          <a:sym typeface="Lucida Grande" charset="0"/>
        </a:defRPr>
      </a:lvl4pPr>
      <a:lvl5pPr algn="l" rtl="0" eaLnBrk="0" fontAlgn="base" hangingPunct="0">
        <a:spcBef>
          <a:spcPct val="0"/>
        </a:spcBef>
        <a:spcAft>
          <a:spcPct val="0"/>
        </a:spcAft>
        <a:defRPr sz="4400">
          <a:solidFill>
            <a:srgbClr val="91CBC5"/>
          </a:solidFill>
          <a:latin typeface="Lucida Grande" charset="0"/>
          <a:ea typeface="ヒラギノ角ゴ ProN W3" charset="0"/>
          <a:cs typeface="ヒラギノ角ゴ ProN W3" charset="0"/>
          <a:sym typeface="Lucida Grande" charset="0"/>
        </a:defRPr>
      </a:lvl5pPr>
      <a:lvl6pPr marL="457200" algn="l" rtl="0" fontAlgn="base">
        <a:spcBef>
          <a:spcPct val="0"/>
        </a:spcBef>
        <a:spcAft>
          <a:spcPct val="0"/>
        </a:spcAft>
        <a:defRPr sz="4400">
          <a:solidFill>
            <a:srgbClr val="91CBC5"/>
          </a:solidFill>
          <a:latin typeface="Lucida Grande" charset="0"/>
          <a:ea typeface="ヒラギノ角ゴ ProN W3" charset="0"/>
          <a:cs typeface="ヒラギノ角ゴ ProN W3" charset="0"/>
          <a:sym typeface="Lucida Grande" charset="0"/>
        </a:defRPr>
      </a:lvl6pPr>
      <a:lvl7pPr marL="914400" algn="l" rtl="0" fontAlgn="base">
        <a:spcBef>
          <a:spcPct val="0"/>
        </a:spcBef>
        <a:spcAft>
          <a:spcPct val="0"/>
        </a:spcAft>
        <a:defRPr sz="4400">
          <a:solidFill>
            <a:srgbClr val="91CBC5"/>
          </a:solidFill>
          <a:latin typeface="Lucida Grande" charset="0"/>
          <a:ea typeface="ヒラギノ角ゴ ProN W3" charset="0"/>
          <a:cs typeface="ヒラギノ角ゴ ProN W3" charset="0"/>
          <a:sym typeface="Lucida Grande" charset="0"/>
        </a:defRPr>
      </a:lvl7pPr>
      <a:lvl8pPr marL="1371600" algn="l" rtl="0" fontAlgn="base">
        <a:spcBef>
          <a:spcPct val="0"/>
        </a:spcBef>
        <a:spcAft>
          <a:spcPct val="0"/>
        </a:spcAft>
        <a:defRPr sz="4400">
          <a:solidFill>
            <a:srgbClr val="91CBC5"/>
          </a:solidFill>
          <a:latin typeface="Lucida Grande" charset="0"/>
          <a:ea typeface="ヒラギノ角ゴ ProN W3" charset="0"/>
          <a:cs typeface="ヒラギノ角ゴ ProN W3" charset="0"/>
          <a:sym typeface="Lucida Grande" charset="0"/>
        </a:defRPr>
      </a:lvl8pPr>
      <a:lvl9pPr marL="1828800" algn="l" rtl="0" fontAlgn="base">
        <a:spcBef>
          <a:spcPct val="0"/>
        </a:spcBef>
        <a:spcAft>
          <a:spcPct val="0"/>
        </a:spcAft>
        <a:defRPr sz="4400">
          <a:solidFill>
            <a:srgbClr val="91CBC5"/>
          </a:solidFill>
          <a:latin typeface="Lucida Grande" charset="0"/>
          <a:ea typeface="ヒラギノ角ゴ ProN W3" charset="0"/>
          <a:cs typeface="ヒラギノ角ゴ ProN W3" charset="0"/>
          <a:sym typeface="Lucida Grande" charset="0"/>
        </a:defRPr>
      </a:lvl9pPr>
    </p:titleStyle>
    <p:bodyStyle>
      <a:lvl1pPr marL="342900" indent="-342900" algn="l" rtl="0" eaLnBrk="0" fontAlgn="base" hangingPunct="0">
        <a:spcBef>
          <a:spcPts val="800"/>
        </a:spcBef>
        <a:spcAft>
          <a:spcPct val="0"/>
        </a:spcAft>
        <a:buClr>
          <a:srgbClr val="E3DFBA"/>
        </a:buClr>
        <a:buSzPct val="100000"/>
        <a:buFont typeface="Arial" charset="0"/>
        <a:buChar char="•"/>
        <a:defRPr sz="3200">
          <a:solidFill>
            <a:schemeClr val="tx1"/>
          </a:solidFill>
          <a:latin typeface="+mn-lt"/>
          <a:ea typeface="+mn-ea"/>
          <a:cs typeface="+mn-cs"/>
          <a:sym typeface="Lucida Grande" charset="0"/>
        </a:defRPr>
      </a:lvl1pPr>
      <a:lvl2pPr marL="666750" indent="-285750" algn="l" rtl="0" eaLnBrk="0" fontAlgn="base" hangingPunct="0">
        <a:spcBef>
          <a:spcPts val="700"/>
        </a:spcBef>
        <a:spcAft>
          <a:spcPct val="0"/>
        </a:spcAft>
        <a:buClr>
          <a:srgbClr val="E3DFBA"/>
        </a:buClr>
        <a:buSzPct val="100000"/>
        <a:buFont typeface="Arial" charset="0"/>
        <a:buChar char="–"/>
        <a:defRPr sz="2800">
          <a:solidFill>
            <a:schemeClr val="tx1"/>
          </a:solidFill>
          <a:latin typeface="+mn-lt"/>
          <a:ea typeface="+mn-ea"/>
          <a:cs typeface="+mn-cs"/>
          <a:sym typeface="Lucida Grande" charset="0"/>
        </a:defRPr>
      </a:lvl2pPr>
      <a:lvl3pPr marL="1066800" indent="-228600" algn="l" rtl="0" eaLnBrk="0" fontAlgn="base" hangingPunct="0">
        <a:spcBef>
          <a:spcPts val="600"/>
        </a:spcBef>
        <a:spcAft>
          <a:spcPct val="0"/>
        </a:spcAft>
        <a:buClr>
          <a:srgbClr val="E3DFBA"/>
        </a:buClr>
        <a:buSzPct val="100000"/>
        <a:buFont typeface="Arial" charset="0"/>
        <a:buChar char="•"/>
        <a:defRPr sz="2400">
          <a:solidFill>
            <a:schemeClr val="tx1"/>
          </a:solidFill>
          <a:latin typeface="+mn-lt"/>
          <a:ea typeface="+mn-ea"/>
          <a:cs typeface="+mn-cs"/>
          <a:sym typeface="Lucida Grande" charset="0"/>
        </a:defRPr>
      </a:lvl3pPr>
      <a:lvl4pPr marL="1524000" indent="-228600" algn="l" rtl="0" eaLnBrk="0" fontAlgn="base" hangingPunct="0">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4pPr>
      <a:lvl5pPr marL="1981200" indent="-228600" algn="l" rtl="0" eaLnBrk="0" fontAlgn="base" hangingPunct="0">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5pPr>
      <a:lvl6pPr marL="2438400" indent="-228600" algn="l" rtl="0" fontAlgn="base">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6pPr>
      <a:lvl7pPr marL="2895600" indent="-228600" algn="l" rtl="0" fontAlgn="base">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7pPr>
      <a:lvl8pPr marL="3352800" indent="-228600" algn="l" rtl="0" fontAlgn="base">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8pPr>
      <a:lvl9pPr marL="3810000" indent="-228600" algn="l" rtl="0" fontAlgn="base">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282A2F"/>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52400" y="76200"/>
            <a:ext cx="8534400" cy="762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a:sym typeface="Lucida Grande" charset="0"/>
              </a:rPr>
              <a:t>Click to edit Master title style</a:t>
            </a:r>
          </a:p>
        </p:txBody>
      </p:sp>
      <p:sp>
        <p:nvSpPr>
          <p:cNvPr id="25603" name="Rectangle 2"/>
          <p:cNvSpPr>
            <a:spLocks noGrp="1" noChangeArrowheads="1"/>
          </p:cNvSpPr>
          <p:nvPr>
            <p:ph type="body" idx="1"/>
          </p:nvPr>
        </p:nvSpPr>
        <p:spPr bwMode="auto">
          <a:xfrm>
            <a:off x="457200" y="838200"/>
            <a:ext cx="8229600" cy="60198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txStyles>
    <p:titleStyle>
      <a:lvl1pPr algn="l" rtl="0" eaLnBrk="0" fontAlgn="base" hangingPunct="0">
        <a:spcBef>
          <a:spcPct val="0"/>
        </a:spcBef>
        <a:spcAft>
          <a:spcPct val="0"/>
        </a:spcAft>
        <a:defRPr sz="4400" b="1">
          <a:solidFill>
            <a:srgbClr val="91CBC5"/>
          </a:solidFill>
          <a:latin typeface="+mj-lt"/>
          <a:ea typeface="+mj-ea"/>
          <a:cs typeface="+mj-cs"/>
          <a:sym typeface="Lucida Grande" charset="0"/>
        </a:defRPr>
      </a:lvl1pPr>
      <a:lvl2pPr algn="l" rtl="0" eaLnBrk="0" fontAlgn="base" hangingPunct="0">
        <a:spcBef>
          <a:spcPct val="0"/>
        </a:spcBef>
        <a:spcAft>
          <a:spcPct val="0"/>
        </a:spcAft>
        <a:defRPr sz="4400" b="1">
          <a:solidFill>
            <a:srgbClr val="91CBC5"/>
          </a:solidFill>
          <a:latin typeface="Lucida Grande" charset="0"/>
          <a:ea typeface="ヒラギノ角ゴ ProN W6" charset="0"/>
          <a:cs typeface="ヒラギノ角ゴ ProN W6" charset="0"/>
          <a:sym typeface="Lucida Grande" charset="0"/>
        </a:defRPr>
      </a:lvl2pPr>
      <a:lvl3pPr algn="l" rtl="0" eaLnBrk="0" fontAlgn="base" hangingPunct="0">
        <a:spcBef>
          <a:spcPct val="0"/>
        </a:spcBef>
        <a:spcAft>
          <a:spcPct val="0"/>
        </a:spcAft>
        <a:defRPr sz="4400" b="1">
          <a:solidFill>
            <a:srgbClr val="91CBC5"/>
          </a:solidFill>
          <a:latin typeface="Lucida Grande" charset="0"/>
          <a:ea typeface="ヒラギノ角ゴ ProN W6" charset="0"/>
          <a:cs typeface="ヒラギノ角ゴ ProN W6" charset="0"/>
          <a:sym typeface="Lucida Grande" charset="0"/>
        </a:defRPr>
      </a:lvl3pPr>
      <a:lvl4pPr algn="l" rtl="0" eaLnBrk="0" fontAlgn="base" hangingPunct="0">
        <a:spcBef>
          <a:spcPct val="0"/>
        </a:spcBef>
        <a:spcAft>
          <a:spcPct val="0"/>
        </a:spcAft>
        <a:defRPr sz="4400" b="1">
          <a:solidFill>
            <a:srgbClr val="91CBC5"/>
          </a:solidFill>
          <a:latin typeface="Lucida Grande" charset="0"/>
          <a:ea typeface="ヒラギノ角ゴ ProN W6" charset="0"/>
          <a:cs typeface="ヒラギノ角ゴ ProN W6" charset="0"/>
          <a:sym typeface="Lucida Grande" charset="0"/>
        </a:defRPr>
      </a:lvl4pPr>
      <a:lvl5pPr algn="l" rtl="0" eaLnBrk="0" fontAlgn="base" hangingPunct="0">
        <a:spcBef>
          <a:spcPct val="0"/>
        </a:spcBef>
        <a:spcAft>
          <a:spcPct val="0"/>
        </a:spcAft>
        <a:defRPr sz="4400" b="1">
          <a:solidFill>
            <a:srgbClr val="91CBC5"/>
          </a:solidFill>
          <a:latin typeface="Lucida Grande" charset="0"/>
          <a:ea typeface="ヒラギノ角ゴ ProN W6" charset="0"/>
          <a:cs typeface="ヒラギノ角ゴ ProN W6" charset="0"/>
          <a:sym typeface="Lucida Grande" charset="0"/>
        </a:defRPr>
      </a:lvl5pPr>
      <a:lvl6pPr marL="457200" algn="l" rtl="0" fontAlgn="base">
        <a:spcBef>
          <a:spcPct val="0"/>
        </a:spcBef>
        <a:spcAft>
          <a:spcPct val="0"/>
        </a:spcAft>
        <a:defRPr sz="4400" b="1">
          <a:solidFill>
            <a:srgbClr val="91CBC5"/>
          </a:solidFill>
          <a:latin typeface="Lucida Grande" charset="0"/>
          <a:ea typeface="ヒラギノ角ゴ ProN W6" charset="0"/>
          <a:cs typeface="ヒラギノ角ゴ ProN W6" charset="0"/>
          <a:sym typeface="Lucida Grande" charset="0"/>
        </a:defRPr>
      </a:lvl6pPr>
      <a:lvl7pPr marL="914400" algn="l" rtl="0" fontAlgn="base">
        <a:spcBef>
          <a:spcPct val="0"/>
        </a:spcBef>
        <a:spcAft>
          <a:spcPct val="0"/>
        </a:spcAft>
        <a:defRPr sz="4400" b="1">
          <a:solidFill>
            <a:srgbClr val="91CBC5"/>
          </a:solidFill>
          <a:latin typeface="Lucida Grande" charset="0"/>
          <a:ea typeface="ヒラギノ角ゴ ProN W6" charset="0"/>
          <a:cs typeface="ヒラギノ角ゴ ProN W6" charset="0"/>
          <a:sym typeface="Lucida Grande" charset="0"/>
        </a:defRPr>
      </a:lvl7pPr>
      <a:lvl8pPr marL="1371600" algn="l" rtl="0" fontAlgn="base">
        <a:spcBef>
          <a:spcPct val="0"/>
        </a:spcBef>
        <a:spcAft>
          <a:spcPct val="0"/>
        </a:spcAft>
        <a:defRPr sz="4400" b="1">
          <a:solidFill>
            <a:srgbClr val="91CBC5"/>
          </a:solidFill>
          <a:latin typeface="Lucida Grande" charset="0"/>
          <a:ea typeface="ヒラギノ角ゴ ProN W6" charset="0"/>
          <a:cs typeface="ヒラギノ角ゴ ProN W6" charset="0"/>
          <a:sym typeface="Lucida Grande" charset="0"/>
        </a:defRPr>
      </a:lvl8pPr>
      <a:lvl9pPr marL="1828800" algn="l" rtl="0" fontAlgn="base">
        <a:spcBef>
          <a:spcPct val="0"/>
        </a:spcBef>
        <a:spcAft>
          <a:spcPct val="0"/>
        </a:spcAft>
        <a:defRPr sz="4400" b="1">
          <a:solidFill>
            <a:srgbClr val="91CBC5"/>
          </a:solidFill>
          <a:latin typeface="Lucida Grande" charset="0"/>
          <a:ea typeface="ヒラギノ角ゴ ProN W6" charset="0"/>
          <a:cs typeface="ヒラギノ角ゴ ProN W6" charset="0"/>
          <a:sym typeface="Lucida Grande" charset="0"/>
        </a:defRPr>
      </a:lvl9pPr>
    </p:titleStyle>
    <p:bodyStyle>
      <a:lvl1pPr marL="342900" indent="-342900" algn="l" rtl="0" eaLnBrk="0" fontAlgn="base" hangingPunct="0">
        <a:spcBef>
          <a:spcPts val="800"/>
        </a:spcBef>
        <a:spcAft>
          <a:spcPct val="0"/>
        </a:spcAft>
        <a:buClr>
          <a:srgbClr val="E3DFBA"/>
        </a:buClr>
        <a:buSzPct val="100000"/>
        <a:buFont typeface="Arial" charset="0"/>
        <a:buChar char="•"/>
        <a:defRPr sz="3200">
          <a:solidFill>
            <a:schemeClr val="tx1"/>
          </a:solidFill>
          <a:latin typeface="+mn-lt"/>
          <a:ea typeface="+mn-ea"/>
          <a:cs typeface="+mn-cs"/>
          <a:sym typeface="Lucida Grande" charset="0"/>
        </a:defRPr>
      </a:lvl1pPr>
      <a:lvl2pPr marL="704850" indent="-285750" algn="l" rtl="0" eaLnBrk="0" fontAlgn="base" hangingPunct="0">
        <a:spcBef>
          <a:spcPts val="700"/>
        </a:spcBef>
        <a:spcAft>
          <a:spcPct val="0"/>
        </a:spcAft>
        <a:buClr>
          <a:srgbClr val="E3DFBA"/>
        </a:buClr>
        <a:buSzPct val="100000"/>
        <a:buFont typeface="Arial" charset="0"/>
        <a:buChar char="–"/>
        <a:defRPr sz="2800">
          <a:solidFill>
            <a:schemeClr val="tx1"/>
          </a:solidFill>
          <a:latin typeface="+mn-lt"/>
          <a:ea typeface="+mn-ea"/>
          <a:cs typeface="+mn-cs"/>
          <a:sym typeface="Lucida Grande" charset="0"/>
        </a:defRPr>
      </a:lvl2pPr>
      <a:lvl3pPr marL="1104900" indent="-228600" algn="l" rtl="0" eaLnBrk="0" fontAlgn="base" hangingPunct="0">
        <a:spcBef>
          <a:spcPts val="600"/>
        </a:spcBef>
        <a:spcAft>
          <a:spcPct val="0"/>
        </a:spcAft>
        <a:buClr>
          <a:srgbClr val="E3DFBA"/>
        </a:buClr>
        <a:buSzPct val="100000"/>
        <a:buFont typeface="Arial" charset="0"/>
        <a:buChar char="•"/>
        <a:defRPr sz="2400">
          <a:solidFill>
            <a:schemeClr val="tx1"/>
          </a:solidFill>
          <a:latin typeface="+mn-lt"/>
          <a:ea typeface="+mn-ea"/>
          <a:cs typeface="+mn-cs"/>
          <a:sym typeface="Lucida Grande" charset="0"/>
        </a:defRPr>
      </a:lvl3pPr>
      <a:lvl4pPr marL="1562100" indent="-228600" algn="l" rtl="0" eaLnBrk="0" fontAlgn="base" hangingPunct="0">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4pPr>
      <a:lvl5pPr marL="2019300" indent="-228600" algn="l" rtl="0" eaLnBrk="0" fontAlgn="base" hangingPunct="0">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5pPr>
      <a:lvl6pPr marL="2476500" indent="-228600" algn="l" rtl="0" fontAlgn="base">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6pPr>
      <a:lvl7pPr marL="2933700" indent="-228600" algn="l" rtl="0" fontAlgn="base">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7pPr>
      <a:lvl8pPr marL="3390900" indent="-228600" algn="l" rtl="0" fontAlgn="base">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8pPr>
      <a:lvl9pPr marL="3848100" indent="-228600" algn="l" rtl="0" fontAlgn="base">
        <a:spcBef>
          <a:spcPts val="500"/>
        </a:spcBef>
        <a:spcAft>
          <a:spcPct val="0"/>
        </a:spcAft>
        <a:buClr>
          <a:srgbClr val="E3DFBA"/>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 Id="rId3"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13.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eg"/><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jpeg"/><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eg"/><Relationship Id="rId3" Type="http://schemas.openxmlformats.org/officeDocument/2006/relationships/image" Target="../media/image3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eg"/><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jpeg"/><Relationship Id="rId3" Type="http://schemas.openxmlformats.org/officeDocument/2006/relationships/image" Target="../media/image4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eg"/><Relationship Id="rId3"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jpeg"/><Relationship Id="rId3"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eg"/><Relationship Id="rId3" Type="http://schemas.openxmlformats.org/officeDocument/2006/relationships/image" Target="../media/image5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jpeg"/><Relationship Id="rId3" Type="http://schemas.openxmlformats.org/officeDocument/2006/relationships/image" Target="../media/image5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9938" name="Group 8"/>
          <p:cNvGrpSpPr>
            <a:grpSpLocks/>
          </p:cNvGrpSpPr>
          <p:nvPr/>
        </p:nvGrpSpPr>
        <p:grpSpPr bwMode="auto">
          <a:xfrm>
            <a:off x="280988" y="333375"/>
            <a:ext cx="8582025" cy="4619625"/>
            <a:chOff x="0" y="0"/>
            <a:chExt cx="5405" cy="2910"/>
          </a:xfrm>
        </p:grpSpPr>
        <p:pic>
          <p:nvPicPr>
            <p:cNvPr id="39941" name="Picture 1"/>
            <p:cNvPicPr>
              <a:picLocks noChangeArrowheads="1"/>
            </p:cNvPicPr>
            <p:nvPr/>
          </p:nvPicPr>
          <p:blipFill>
            <a:blip r:embed="rId2"/>
            <a:srcRect/>
            <a:stretch>
              <a:fillRect/>
            </a:stretch>
          </p:blipFill>
          <p:spPr bwMode="auto">
            <a:xfrm>
              <a:off x="0" y="1"/>
              <a:ext cx="1081" cy="1418"/>
            </a:xfrm>
            <a:prstGeom prst="rect">
              <a:avLst/>
            </a:prstGeom>
            <a:noFill/>
            <a:ln w="9525">
              <a:noFill/>
              <a:round/>
              <a:headEnd/>
              <a:tailEnd/>
            </a:ln>
          </p:spPr>
        </p:pic>
        <p:pic>
          <p:nvPicPr>
            <p:cNvPr id="39942" name="Picture 2"/>
            <p:cNvPicPr>
              <a:picLocks noChangeArrowheads="1"/>
            </p:cNvPicPr>
            <p:nvPr/>
          </p:nvPicPr>
          <p:blipFill>
            <a:blip r:embed="rId3"/>
            <a:srcRect r="6416"/>
            <a:stretch>
              <a:fillRect/>
            </a:stretch>
          </p:blipFill>
          <p:spPr bwMode="auto">
            <a:xfrm>
              <a:off x="1145" y="0"/>
              <a:ext cx="1013" cy="1417"/>
            </a:xfrm>
            <a:prstGeom prst="rect">
              <a:avLst/>
            </a:prstGeom>
            <a:noFill/>
            <a:ln w="9525">
              <a:noFill/>
              <a:round/>
              <a:headEnd/>
              <a:tailEnd/>
            </a:ln>
          </p:spPr>
        </p:pic>
        <p:pic>
          <p:nvPicPr>
            <p:cNvPr id="39943" name="Picture 3"/>
            <p:cNvPicPr>
              <a:picLocks noChangeArrowheads="1"/>
            </p:cNvPicPr>
            <p:nvPr/>
          </p:nvPicPr>
          <p:blipFill>
            <a:blip r:embed="rId4"/>
            <a:srcRect/>
            <a:stretch>
              <a:fillRect/>
            </a:stretch>
          </p:blipFill>
          <p:spPr bwMode="auto">
            <a:xfrm>
              <a:off x="2228" y="3"/>
              <a:ext cx="1013" cy="1415"/>
            </a:xfrm>
            <a:prstGeom prst="rect">
              <a:avLst/>
            </a:prstGeom>
            <a:noFill/>
            <a:ln w="9525">
              <a:noFill/>
              <a:round/>
              <a:headEnd/>
              <a:tailEnd/>
            </a:ln>
          </p:spPr>
        </p:pic>
        <p:pic>
          <p:nvPicPr>
            <p:cNvPr id="39944" name="Picture 4"/>
            <p:cNvPicPr>
              <a:picLocks noChangeArrowheads="1"/>
            </p:cNvPicPr>
            <p:nvPr/>
          </p:nvPicPr>
          <p:blipFill>
            <a:blip r:embed="rId5"/>
            <a:srcRect/>
            <a:stretch>
              <a:fillRect/>
            </a:stretch>
          </p:blipFill>
          <p:spPr bwMode="auto">
            <a:xfrm>
              <a:off x="3307" y="2"/>
              <a:ext cx="2098" cy="1418"/>
            </a:xfrm>
            <a:prstGeom prst="rect">
              <a:avLst/>
            </a:prstGeom>
            <a:noFill/>
            <a:ln w="9525">
              <a:noFill/>
              <a:round/>
              <a:headEnd/>
              <a:tailEnd/>
            </a:ln>
          </p:spPr>
        </p:pic>
        <p:pic>
          <p:nvPicPr>
            <p:cNvPr id="39945" name="Picture 5"/>
            <p:cNvPicPr>
              <a:picLocks noChangeArrowheads="1"/>
            </p:cNvPicPr>
            <p:nvPr/>
          </p:nvPicPr>
          <p:blipFill>
            <a:blip r:embed="rId6"/>
            <a:srcRect/>
            <a:stretch>
              <a:fillRect/>
            </a:stretch>
          </p:blipFill>
          <p:spPr bwMode="auto">
            <a:xfrm>
              <a:off x="0" y="1484"/>
              <a:ext cx="3240" cy="1426"/>
            </a:xfrm>
            <a:prstGeom prst="rect">
              <a:avLst/>
            </a:prstGeom>
            <a:noFill/>
            <a:ln w="9525">
              <a:noFill/>
              <a:round/>
              <a:headEnd/>
              <a:tailEnd/>
            </a:ln>
          </p:spPr>
        </p:pic>
        <p:pic>
          <p:nvPicPr>
            <p:cNvPr id="39946" name="Picture 6"/>
            <p:cNvPicPr>
              <a:picLocks noChangeArrowheads="1"/>
            </p:cNvPicPr>
            <p:nvPr/>
          </p:nvPicPr>
          <p:blipFill>
            <a:blip r:embed="rId7"/>
            <a:srcRect/>
            <a:stretch>
              <a:fillRect/>
            </a:stretch>
          </p:blipFill>
          <p:spPr bwMode="auto">
            <a:xfrm>
              <a:off x="3315" y="1488"/>
              <a:ext cx="1003" cy="1418"/>
            </a:xfrm>
            <a:prstGeom prst="rect">
              <a:avLst/>
            </a:prstGeom>
            <a:noFill/>
            <a:ln w="9525">
              <a:noFill/>
              <a:round/>
              <a:headEnd/>
              <a:tailEnd/>
            </a:ln>
          </p:spPr>
        </p:pic>
        <p:pic>
          <p:nvPicPr>
            <p:cNvPr id="39947" name="Picture 7"/>
            <p:cNvPicPr>
              <a:picLocks noChangeArrowheads="1"/>
            </p:cNvPicPr>
            <p:nvPr/>
          </p:nvPicPr>
          <p:blipFill>
            <a:blip r:embed="rId8"/>
            <a:srcRect/>
            <a:stretch>
              <a:fillRect/>
            </a:stretch>
          </p:blipFill>
          <p:spPr bwMode="auto">
            <a:xfrm>
              <a:off x="4392" y="1486"/>
              <a:ext cx="1012" cy="1419"/>
            </a:xfrm>
            <a:prstGeom prst="rect">
              <a:avLst/>
            </a:prstGeom>
            <a:noFill/>
            <a:ln w="9525">
              <a:noFill/>
              <a:round/>
              <a:headEnd/>
              <a:tailEnd/>
            </a:ln>
          </p:spPr>
        </p:pic>
      </p:grpSp>
      <p:sp>
        <p:nvSpPr>
          <p:cNvPr id="39939" name="Rectangle 9"/>
          <p:cNvSpPr>
            <a:spLocks noGrp="1" noChangeArrowheads="1"/>
          </p:cNvSpPr>
          <p:nvPr>
            <p:ph type="body" idx="1"/>
          </p:nvPr>
        </p:nvSpPr>
        <p:spPr>
          <a:xfrm>
            <a:off x="280988" y="5105400"/>
            <a:ext cx="8582025" cy="838200"/>
          </a:xfrm>
        </p:spPr>
        <p:txBody>
          <a:bodyPr/>
          <a:lstStyle/>
          <a:p>
            <a:pPr marL="0" indent="0" eaLnBrk="1" hangingPunct="1">
              <a:spcBef>
                <a:spcPct val="0"/>
              </a:spcBef>
            </a:pPr>
            <a:r>
              <a:rPr lang="en-US">
                <a:solidFill>
                  <a:srgbClr val="9ED3D7"/>
                </a:solidFill>
              </a:rPr>
              <a:t>Westover Hills Commercial District</a:t>
            </a:r>
          </a:p>
        </p:txBody>
      </p:sp>
      <p:sp>
        <p:nvSpPr>
          <p:cNvPr id="39940" name="Rectangle 10"/>
          <p:cNvSpPr>
            <a:spLocks/>
          </p:cNvSpPr>
          <p:nvPr/>
        </p:nvSpPr>
        <p:spPr bwMode="auto">
          <a:xfrm>
            <a:off x="273050" y="6019800"/>
            <a:ext cx="8597900" cy="762000"/>
          </a:xfrm>
          <a:prstGeom prst="rect">
            <a:avLst/>
          </a:prstGeom>
          <a:noFill/>
          <a:ln w="12700" cap="rnd">
            <a:noFill/>
            <a:round/>
            <a:headEnd/>
            <a:tailEnd/>
          </a:ln>
        </p:spPr>
        <p:txBody>
          <a:bodyPr lIns="38100" tIns="38100" rIns="38100" bIns="38100">
            <a:prstTxWarp prst="textNoShape">
              <a:avLst/>
            </a:prstTxWarp>
          </a:bodyPr>
          <a:lstStyle/>
          <a:p>
            <a:pPr algn="ctr">
              <a:spcBef>
                <a:spcPts val="425"/>
              </a:spcBef>
            </a:pPr>
            <a:r>
              <a:rPr lang="en-US" sz="1800">
                <a:solidFill>
                  <a:schemeClr val="tx1"/>
                </a:solidFill>
                <a:latin typeface="Lucida Grande" charset="0"/>
                <a:sym typeface="Lucida Grande" charset="0"/>
              </a:rPr>
              <a:t>Virginia Commonwealth University – Urban and Regional Planning</a:t>
            </a:r>
          </a:p>
          <a:p>
            <a:pPr algn="ctr">
              <a:spcBef>
                <a:spcPts val="425"/>
              </a:spcBef>
            </a:pPr>
            <a:r>
              <a:rPr lang="en-US" sz="1800">
                <a:solidFill>
                  <a:schemeClr val="tx1"/>
                </a:solidFill>
                <a:latin typeface="Lucida Grande" charset="0"/>
                <a:sym typeface="Lucida Grande" charset="0"/>
              </a:rPr>
              <a:t>Urban Commercial Revitalization Class – Fall 2011</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itle 1"/>
          <p:cNvSpPr>
            <a:spLocks noGrp="1"/>
          </p:cNvSpPr>
          <p:nvPr>
            <p:ph type="title"/>
          </p:nvPr>
        </p:nvSpPr>
        <p:spPr>
          <a:xfrm>
            <a:off x="0" y="0"/>
            <a:ext cx="8534400" cy="762000"/>
          </a:xfrm>
        </p:spPr>
        <p:txBody>
          <a:bodyPr anchor="ctr"/>
          <a:lstStyle/>
          <a:p>
            <a:r>
              <a:rPr lang="en-US" dirty="0"/>
              <a:t>SWOT Analysis</a:t>
            </a:r>
          </a:p>
        </p:txBody>
      </p:sp>
      <p:sp>
        <p:nvSpPr>
          <p:cNvPr id="54275" name="Content Placeholder 2"/>
          <p:cNvSpPr>
            <a:spLocks noGrp="1"/>
          </p:cNvSpPr>
          <p:nvPr>
            <p:ph idx="1"/>
          </p:nvPr>
        </p:nvSpPr>
        <p:spPr>
          <a:xfrm>
            <a:off x="455613" y="887413"/>
            <a:ext cx="3276600" cy="2057400"/>
          </a:xfrm>
        </p:spPr>
        <p:txBody>
          <a:bodyPr/>
          <a:lstStyle/>
          <a:p>
            <a:pPr marL="0" indent="0">
              <a:buFont typeface="Arial" charset="0"/>
              <a:buNone/>
            </a:pPr>
            <a:r>
              <a:rPr lang="en-US" sz="2400" b="1">
                <a:solidFill>
                  <a:srgbClr val="E3DFBA"/>
                </a:solidFill>
              </a:rPr>
              <a:t>Strengths</a:t>
            </a:r>
          </a:p>
          <a:p>
            <a:pPr lvl="1"/>
            <a:r>
              <a:rPr lang="en-US" sz="2000"/>
              <a:t>Unique Location</a:t>
            </a:r>
          </a:p>
          <a:p>
            <a:pPr lvl="1"/>
            <a:r>
              <a:rPr lang="en-US" sz="2000"/>
              <a:t>Retail Environment</a:t>
            </a:r>
          </a:p>
          <a:p>
            <a:pPr lvl="1"/>
            <a:r>
              <a:rPr lang="en-US" sz="2000"/>
              <a:t>Invested Stakeholders</a:t>
            </a:r>
          </a:p>
        </p:txBody>
      </p:sp>
      <p:sp>
        <p:nvSpPr>
          <p:cNvPr id="54276" name="Rectangle 1"/>
          <p:cNvSpPr>
            <a:spLocks noChangeArrowheads="1"/>
          </p:cNvSpPr>
          <p:nvPr/>
        </p:nvSpPr>
        <p:spPr bwMode="auto">
          <a:xfrm>
            <a:off x="4318000" y="2968625"/>
            <a:ext cx="4749800" cy="3108325"/>
          </a:xfrm>
          <a:prstGeom prst="rect">
            <a:avLst/>
          </a:prstGeom>
          <a:noFill/>
          <a:ln w="9525">
            <a:noFill/>
            <a:miter lim="800000"/>
            <a:headEnd/>
            <a:tailEnd/>
          </a:ln>
        </p:spPr>
        <p:txBody>
          <a:bodyPr>
            <a:prstTxWarp prst="textNoShape">
              <a:avLst/>
            </a:prstTxWarp>
            <a:spAutoFit/>
          </a:bodyPr>
          <a:lstStyle/>
          <a:p>
            <a:pPr eaLnBrk="0" hangingPunct="0">
              <a:spcBef>
                <a:spcPts val="800"/>
              </a:spcBef>
              <a:buClr>
                <a:srgbClr val="E3DFBA"/>
              </a:buClr>
              <a:buSzPct val="100000"/>
            </a:pPr>
            <a:r>
              <a:rPr lang="en-US" sz="2400" b="1" dirty="0">
                <a:latin typeface="Lucida Grande" charset="0"/>
                <a:sym typeface="Lucida Grande" charset="0"/>
              </a:rPr>
              <a:t>Threats</a:t>
            </a:r>
          </a:p>
          <a:p>
            <a:pPr marL="666750" lvl="1" indent="-285750" eaLnBrk="0" hangingPunct="0">
              <a:spcBef>
                <a:spcPts val="700"/>
              </a:spcBef>
              <a:buClr>
                <a:srgbClr val="E3DFBA"/>
              </a:buClr>
              <a:buSzPct val="100000"/>
              <a:buFont typeface="Arial" charset="0"/>
              <a:buChar char="–"/>
            </a:pPr>
            <a:r>
              <a:rPr lang="en-US" sz="2000" dirty="0">
                <a:latin typeface="Lucida Grande" charset="0"/>
                <a:sym typeface="Lucida Grande" charset="0"/>
              </a:rPr>
              <a:t>Nearby Commercial Competition</a:t>
            </a:r>
          </a:p>
          <a:p>
            <a:pPr marL="666750" lvl="1" indent="-285750" eaLnBrk="0" hangingPunct="0">
              <a:spcBef>
                <a:spcPts val="700"/>
              </a:spcBef>
              <a:buClr>
                <a:srgbClr val="E3DFBA"/>
              </a:buClr>
              <a:buSzPct val="100000"/>
              <a:buFont typeface="Arial" charset="0"/>
              <a:buChar char="–"/>
            </a:pPr>
            <a:r>
              <a:rPr lang="en-US" sz="2000" dirty="0">
                <a:latin typeface="Lucida Grande" charset="0"/>
                <a:sym typeface="Lucida Grande" charset="0"/>
              </a:rPr>
              <a:t>Perceptions of Safety </a:t>
            </a:r>
          </a:p>
          <a:p>
            <a:pPr marL="666750" lvl="1" indent="-285750" eaLnBrk="0" hangingPunct="0">
              <a:spcBef>
                <a:spcPts val="700"/>
              </a:spcBef>
              <a:buClr>
                <a:srgbClr val="E3DFBA"/>
              </a:buClr>
              <a:buSzPct val="100000"/>
              <a:buFont typeface="Arial" charset="0"/>
              <a:buChar char="–"/>
            </a:pPr>
            <a:r>
              <a:rPr lang="en-US" sz="2000" dirty="0">
                <a:latin typeface="Lucida Grande" charset="0"/>
                <a:sym typeface="Lucida Grande" charset="0"/>
              </a:rPr>
              <a:t>Absentee Landlords and Property Owners</a:t>
            </a:r>
          </a:p>
          <a:p>
            <a:pPr marL="666750" lvl="1" indent="-285750" eaLnBrk="0" hangingPunct="0">
              <a:spcBef>
                <a:spcPts val="700"/>
              </a:spcBef>
              <a:buClr>
                <a:srgbClr val="E3DFBA"/>
              </a:buClr>
              <a:buSzPct val="100000"/>
              <a:buFont typeface="Arial" charset="0"/>
              <a:buChar char="–"/>
            </a:pPr>
            <a:r>
              <a:rPr lang="en-US" sz="2000" dirty="0">
                <a:latin typeface="Lucida Grande" charset="0"/>
                <a:sym typeface="Lucida Grande" charset="0"/>
              </a:rPr>
              <a:t>Business</a:t>
            </a:r>
            <a:r>
              <a:rPr lang="en-US" sz="2000" dirty="0" smtClean="0">
                <a:latin typeface="Lucida Grande" charset="0"/>
                <a:sym typeface="Lucida Grande" charset="0"/>
              </a:rPr>
              <a:t>/Leadership</a:t>
            </a:r>
            <a:endParaRPr lang="en-US" sz="2000" dirty="0">
              <a:latin typeface="Lucida Grande" charset="0"/>
              <a:sym typeface="Lucida Grande" charset="0"/>
            </a:endParaRPr>
          </a:p>
          <a:p>
            <a:pPr marL="666750" lvl="1" indent="-285750" eaLnBrk="0" hangingPunct="0">
              <a:spcBef>
                <a:spcPts val="700"/>
              </a:spcBef>
              <a:buClr>
                <a:srgbClr val="E3DFBA"/>
              </a:buClr>
              <a:buSzPct val="100000"/>
              <a:buFont typeface="Arial" charset="0"/>
              <a:buChar char="–"/>
            </a:pPr>
            <a:r>
              <a:rPr lang="en-US" sz="2000" dirty="0">
                <a:latin typeface="Lucida Grande" charset="0"/>
                <a:sym typeface="Lucida Grande" charset="0"/>
              </a:rPr>
              <a:t>Succession</a:t>
            </a:r>
            <a:r>
              <a:rPr lang="en-US" sz="2000" dirty="0" smtClean="0">
                <a:latin typeface="Lucida Grande" charset="0"/>
                <a:sym typeface="Lucida Grande" charset="0"/>
              </a:rPr>
              <a:t>/Continuity</a:t>
            </a:r>
            <a:endParaRPr lang="en-US" sz="2000" dirty="0">
              <a:latin typeface="Lucida Grande" charset="0"/>
              <a:sym typeface="Lucida Grande" charset="0"/>
            </a:endParaRPr>
          </a:p>
        </p:txBody>
      </p:sp>
      <p:sp>
        <p:nvSpPr>
          <p:cNvPr id="54277" name="Rectangle 2"/>
          <p:cNvSpPr>
            <a:spLocks noChangeArrowheads="1"/>
          </p:cNvSpPr>
          <p:nvPr/>
        </p:nvSpPr>
        <p:spPr bwMode="auto">
          <a:xfrm>
            <a:off x="455613" y="2968625"/>
            <a:ext cx="3430587" cy="3373438"/>
          </a:xfrm>
          <a:prstGeom prst="rect">
            <a:avLst/>
          </a:prstGeom>
          <a:noFill/>
          <a:ln w="9525">
            <a:noFill/>
            <a:miter lim="800000"/>
            <a:headEnd/>
            <a:tailEnd/>
          </a:ln>
        </p:spPr>
        <p:txBody>
          <a:bodyPr>
            <a:prstTxWarp prst="textNoShape">
              <a:avLst/>
            </a:prstTxWarp>
            <a:spAutoFit/>
          </a:bodyPr>
          <a:lstStyle/>
          <a:p>
            <a:pPr eaLnBrk="0" hangingPunct="0">
              <a:spcBef>
                <a:spcPts val="800"/>
              </a:spcBef>
              <a:buClr>
                <a:srgbClr val="E3DFBA"/>
              </a:buClr>
              <a:buSzPct val="100000"/>
            </a:pPr>
            <a:r>
              <a:rPr lang="en-US" sz="2400" b="1">
                <a:latin typeface="Lucida Grande" charset="0"/>
                <a:sym typeface="Lucida Grande" charset="0"/>
              </a:rPr>
              <a:t>Opportunities</a:t>
            </a:r>
          </a:p>
          <a:p>
            <a:pPr marL="666750" lvl="1" indent="-285750" eaLnBrk="0" hangingPunct="0">
              <a:spcBef>
                <a:spcPts val="700"/>
              </a:spcBef>
              <a:buClr>
                <a:srgbClr val="E3DFBA"/>
              </a:buClr>
              <a:buSzPct val="100000"/>
              <a:buFont typeface="Arial" charset="0"/>
              <a:buChar char="–"/>
            </a:pPr>
            <a:r>
              <a:rPr lang="en-US" sz="2000">
                <a:latin typeface="Lucida Grande" charset="0"/>
                <a:sym typeface="Lucida Grande" charset="0"/>
              </a:rPr>
              <a:t>Vacancies &amp; Underutilized Space</a:t>
            </a:r>
          </a:p>
          <a:p>
            <a:pPr marL="666750" lvl="1" indent="-285750" eaLnBrk="0" hangingPunct="0">
              <a:spcBef>
                <a:spcPts val="700"/>
              </a:spcBef>
              <a:buClr>
                <a:srgbClr val="E3DFBA"/>
              </a:buClr>
              <a:buSzPct val="100000"/>
              <a:buFont typeface="Arial" charset="0"/>
              <a:buChar char="–"/>
            </a:pPr>
            <a:r>
              <a:rPr lang="en-US" sz="2000">
                <a:latin typeface="Lucida Grande" charset="0"/>
                <a:sym typeface="Lucida Grande" charset="0"/>
              </a:rPr>
              <a:t>Population Growth</a:t>
            </a:r>
          </a:p>
          <a:p>
            <a:pPr marL="666750" lvl="1" indent="-285750" eaLnBrk="0" hangingPunct="0">
              <a:spcBef>
                <a:spcPts val="700"/>
              </a:spcBef>
              <a:buClr>
                <a:srgbClr val="E3DFBA"/>
              </a:buClr>
              <a:buSzPct val="100000"/>
              <a:buFont typeface="Arial" charset="0"/>
              <a:buChar char="–"/>
            </a:pPr>
            <a:r>
              <a:rPr lang="en-US" sz="2000">
                <a:latin typeface="Lucida Grande" charset="0"/>
                <a:sym typeface="Lucida Grande" charset="0"/>
              </a:rPr>
              <a:t>High Traffic Volume</a:t>
            </a:r>
          </a:p>
          <a:p>
            <a:pPr marL="666750" lvl="1" indent="-285750" eaLnBrk="0" hangingPunct="0">
              <a:spcBef>
                <a:spcPts val="700"/>
              </a:spcBef>
              <a:buClr>
                <a:srgbClr val="E3DFBA"/>
              </a:buClr>
              <a:buSzPct val="100000"/>
              <a:buFont typeface="Arial" charset="0"/>
              <a:buChar char="–"/>
            </a:pPr>
            <a:r>
              <a:rPr lang="en-US" sz="2000">
                <a:latin typeface="Lucida Grande" charset="0"/>
                <a:sym typeface="Lucida Grande" charset="0"/>
              </a:rPr>
              <a:t>Connectivity to Nearby Assets </a:t>
            </a:r>
          </a:p>
          <a:p>
            <a:pPr marL="666750" lvl="1" indent="-285750" eaLnBrk="0" hangingPunct="0">
              <a:spcBef>
                <a:spcPts val="700"/>
              </a:spcBef>
              <a:buClr>
                <a:srgbClr val="E3DFBA"/>
              </a:buClr>
              <a:buSzPct val="100000"/>
              <a:buFont typeface="Arial" charset="0"/>
              <a:buChar char="–"/>
            </a:pPr>
            <a:r>
              <a:rPr lang="en-US" sz="2000">
                <a:latin typeface="Lucida Grande" charset="0"/>
                <a:sym typeface="Lucida Grande" charset="0"/>
              </a:rPr>
              <a:t>Young Families Staying in the Area</a:t>
            </a:r>
          </a:p>
        </p:txBody>
      </p:sp>
      <p:sp>
        <p:nvSpPr>
          <p:cNvPr id="54278" name="Rectangle 3"/>
          <p:cNvSpPr>
            <a:spLocks noChangeArrowheads="1"/>
          </p:cNvSpPr>
          <p:nvPr/>
        </p:nvSpPr>
        <p:spPr bwMode="auto">
          <a:xfrm>
            <a:off x="4318000" y="887413"/>
            <a:ext cx="4572000" cy="1654175"/>
          </a:xfrm>
          <a:prstGeom prst="rect">
            <a:avLst/>
          </a:prstGeom>
          <a:noFill/>
          <a:ln w="9525">
            <a:noFill/>
            <a:miter lim="800000"/>
            <a:headEnd/>
            <a:tailEnd/>
          </a:ln>
        </p:spPr>
        <p:txBody>
          <a:bodyPr>
            <a:prstTxWarp prst="textNoShape">
              <a:avLst/>
            </a:prstTxWarp>
            <a:spAutoFit/>
          </a:bodyPr>
          <a:lstStyle/>
          <a:p>
            <a:pPr eaLnBrk="0" hangingPunct="0">
              <a:spcBef>
                <a:spcPts val="800"/>
              </a:spcBef>
              <a:buClr>
                <a:srgbClr val="E3DFBA"/>
              </a:buClr>
              <a:buSzPct val="100000"/>
            </a:pPr>
            <a:r>
              <a:rPr lang="en-US" sz="2400" b="1" dirty="0">
                <a:latin typeface="Lucida Grande" charset="0"/>
                <a:sym typeface="Lucida Grande" charset="0"/>
              </a:rPr>
              <a:t>Weaknesses</a:t>
            </a:r>
          </a:p>
          <a:p>
            <a:pPr marL="666750" lvl="1" indent="-285750" eaLnBrk="0" hangingPunct="0">
              <a:spcBef>
                <a:spcPts val="700"/>
              </a:spcBef>
              <a:buClr>
                <a:srgbClr val="E3DFBA"/>
              </a:buClr>
              <a:buSzPct val="100000"/>
              <a:buFont typeface="Arial" charset="0"/>
              <a:buChar char="–"/>
            </a:pPr>
            <a:r>
              <a:rPr lang="en-US" sz="2000" dirty="0">
                <a:latin typeface="Lucida Grande" charset="0"/>
                <a:sym typeface="Lucida Grande" charset="0"/>
              </a:rPr>
              <a:t>Lack of Cohesive Identity </a:t>
            </a:r>
          </a:p>
          <a:p>
            <a:pPr marL="666750" lvl="1" indent="-285750" eaLnBrk="0" hangingPunct="0">
              <a:spcBef>
                <a:spcPts val="700"/>
              </a:spcBef>
              <a:buClr>
                <a:srgbClr val="E3DFBA"/>
              </a:buClr>
              <a:buSzPct val="100000"/>
              <a:buFont typeface="Arial" charset="0"/>
              <a:buChar char="–"/>
            </a:pPr>
            <a:r>
              <a:rPr lang="en-US" sz="2000" dirty="0">
                <a:latin typeface="Lucida Grande" charset="0"/>
                <a:sym typeface="Lucida Grande" charset="0"/>
              </a:rPr>
              <a:t>Curb Appeal </a:t>
            </a:r>
          </a:p>
          <a:p>
            <a:pPr marL="666750" lvl="1" indent="-285750" eaLnBrk="0" hangingPunct="0">
              <a:spcBef>
                <a:spcPts val="700"/>
              </a:spcBef>
              <a:buClr>
                <a:srgbClr val="E3DFBA"/>
              </a:buClr>
              <a:buSzPct val="100000"/>
              <a:buFont typeface="Arial" charset="0"/>
              <a:buChar char="–"/>
            </a:pPr>
            <a:r>
              <a:rPr lang="en-US" sz="2000" dirty="0">
                <a:latin typeface="Lucida Grande" charset="0"/>
                <a:sym typeface="Lucida Grande" charset="0"/>
              </a:rPr>
              <a:t>Organization &amp; Collaboration</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1"/>
          <p:cNvSpPr>
            <a:spLocks noGrp="1" noChangeArrowheads="1"/>
          </p:cNvSpPr>
          <p:nvPr>
            <p:ph type="title"/>
          </p:nvPr>
        </p:nvSpPr>
        <p:spPr>
          <a:xfrm>
            <a:off x="0" y="0"/>
            <a:ext cx="8534400" cy="762000"/>
          </a:xfrm>
        </p:spPr>
        <p:txBody>
          <a:bodyPr anchor="ctr"/>
          <a:lstStyle/>
          <a:p>
            <a:pPr eaLnBrk="1" hangingPunct="1"/>
            <a:r>
              <a:rPr lang="en-US" dirty="0">
                <a:ea typeface="Helvetica" charset="0"/>
                <a:sym typeface="Helvetica" charset="0"/>
              </a:rPr>
              <a:t>The Four Points</a:t>
            </a:r>
            <a:endParaRPr lang="en-US" dirty="0">
              <a:ea typeface="Lucida Grande" charset="0"/>
              <a:cs typeface="Lucida Grande" charset="0"/>
              <a:sym typeface="Helvetica" charset="0"/>
            </a:endParaRPr>
          </a:p>
        </p:txBody>
      </p:sp>
      <p:sp>
        <p:nvSpPr>
          <p:cNvPr id="55299" name="Rectangle 2"/>
          <p:cNvSpPr>
            <a:spLocks noGrp="1" noChangeArrowheads="1"/>
          </p:cNvSpPr>
          <p:nvPr>
            <p:ph type="body" idx="1"/>
          </p:nvPr>
        </p:nvSpPr>
        <p:spPr>
          <a:xfrm>
            <a:off x="4763" y="1143000"/>
            <a:ext cx="4533900" cy="2362200"/>
          </a:xfrm>
        </p:spPr>
        <p:txBody>
          <a:bodyPr lIns="50800" tIns="50800" rIns="50800" bIns="50800"/>
          <a:lstStyle/>
          <a:p>
            <a:pPr marL="0" indent="0" algn="ctr" eaLnBrk="1" hangingPunct="1">
              <a:spcBef>
                <a:spcPct val="0"/>
              </a:spcBef>
              <a:buFont typeface="Arial" charset="0"/>
              <a:buNone/>
            </a:pPr>
            <a:r>
              <a:rPr lang="en-US" sz="2800" b="1" smtClean="0">
                <a:solidFill>
                  <a:srgbClr val="E3DFBA"/>
                </a:solidFill>
                <a:ea typeface="Lucida Grande" charset="0"/>
                <a:cs typeface="Lucida Grande" charset="0"/>
                <a:sym typeface="Helvetica Neue" charset="0"/>
              </a:rPr>
              <a:t>Organization</a:t>
            </a:r>
            <a:endParaRPr lang="en-US" sz="2400" b="1" smtClean="0">
              <a:solidFill>
                <a:srgbClr val="E3DFBA"/>
              </a:solidFill>
              <a:ea typeface="Lucida Grande" charset="0"/>
              <a:cs typeface="Lucida Grande" charset="0"/>
              <a:sym typeface="Helvetica Neue" charset="0"/>
            </a:endParaRPr>
          </a:p>
          <a:p>
            <a:pPr marL="0" indent="0" algn="ctr" eaLnBrk="1" hangingPunct="1">
              <a:spcBef>
                <a:spcPct val="0"/>
              </a:spcBef>
              <a:buFont typeface="Arial" charset="0"/>
              <a:buNone/>
            </a:pPr>
            <a:r>
              <a:rPr lang="en-US" sz="2400" smtClean="0">
                <a:solidFill>
                  <a:srgbClr val="E3DFBA"/>
                </a:solidFill>
                <a:ea typeface="Lucida Grande" charset="0"/>
                <a:cs typeface="Lucida Grande" charset="0"/>
                <a:sym typeface="Helvetica Neue" charset="0"/>
              </a:rPr>
              <a:t>Establishes consensus and cooperation by building partnerships among various groups that have a stake in </a:t>
            </a:r>
            <a:r>
              <a:rPr lang="en-US" sz="2400" smtClean="0">
                <a:solidFill>
                  <a:srgbClr val="E3DEBC"/>
                </a:solidFill>
                <a:ea typeface="Lucida Grande" charset="0"/>
                <a:cs typeface="Lucida Grande" charset="0"/>
                <a:sym typeface="Helvetica Neue" charset="0"/>
              </a:rPr>
              <a:t>the commercial district.</a:t>
            </a:r>
          </a:p>
        </p:txBody>
      </p:sp>
      <p:sp>
        <p:nvSpPr>
          <p:cNvPr id="55300" name="Rectangle 7"/>
          <p:cNvSpPr>
            <a:spLocks/>
          </p:cNvSpPr>
          <p:nvPr/>
        </p:nvSpPr>
        <p:spPr bwMode="auto">
          <a:xfrm>
            <a:off x="109538" y="3886200"/>
            <a:ext cx="4324350" cy="1905000"/>
          </a:xfrm>
          <a:prstGeom prst="rect">
            <a:avLst/>
          </a:prstGeom>
          <a:noFill/>
          <a:ln w="12700">
            <a:noFill/>
            <a:miter lim="800000"/>
            <a:headEnd/>
            <a:tailEnd/>
          </a:ln>
        </p:spPr>
        <p:txBody>
          <a:bodyPr lIns="0" tIns="0" rIns="0" bIns="0">
            <a:prstTxWarp prst="textNoShape">
              <a:avLst/>
            </a:prstTxWarp>
          </a:bodyPr>
          <a:lstStyle/>
          <a:p>
            <a:pPr algn="ctr"/>
            <a:r>
              <a:rPr lang="en-US" sz="2800" b="1">
                <a:solidFill>
                  <a:srgbClr val="E3DEBC"/>
                </a:solidFill>
                <a:latin typeface="Lucida Grande" charset="0"/>
                <a:ea typeface="Lucida Grande" charset="0"/>
                <a:cs typeface="Lucida Grande" charset="0"/>
                <a:sym typeface="Helvetica Neue" charset="0"/>
              </a:rPr>
              <a:t>Business Development </a:t>
            </a:r>
            <a:r>
              <a:rPr lang="en-US" sz="2400">
                <a:solidFill>
                  <a:srgbClr val="E3DEBC"/>
                </a:solidFill>
                <a:latin typeface="Lucida Grande" charset="0"/>
                <a:ea typeface="Lucida Grande" charset="0"/>
                <a:cs typeface="Lucida Grande" charset="0"/>
                <a:sym typeface="Helvetica Neue" charset="0"/>
              </a:rPr>
              <a:t>Strengthens the districts existing economic assets while diversifying </a:t>
            </a:r>
          </a:p>
          <a:p>
            <a:pPr algn="ctr"/>
            <a:r>
              <a:rPr lang="en-US" sz="2400">
                <a:solidFill>
                  <a:srgbClr val="E3DEBC"/>
                </a:solidFill>
                <a:latin typeface="Lucida Grande" charset="0"/>
                <a:ea typeface="Lucida Grande" charset="0"/>
                <a:cs typeface="Lucida Grande" charset="0"/>
                <a:sym typeface="Helvetica Neue" charset="0"/>
              </a:rPr>
              <a:t>its economic base.</a:t>
            </a:r>
          </a:p>
        </p:txBody>
      </p:sp>
      <p:sp>
        <p:nvSpPr>
          <p:cNvPr id="55301" name="Rectangle 8"/>
          <p:cNvSpPr>
            <a:spLocks/>
          </p:cNvSpPr>
          <p:nvPr/>
        </p:nvSpPr>
        <p:spPr bwMode="auto">
          <a:xfrm>
            <a:off x="4724400" y="3886200"/>
            <a:ext cx="4191000" cy="2286000"/>
          </a:xfrm>
          <a:prstGeom prst="rect">
            <a:avLst/>
          </a:prstGeom>
          <a:noFill/>
          <a:ln w="12700">
            <a:noFill/>
            <a:miter lim="800000"/>
            <a:headEnd/>
            <a:tailEnd/>
          </a:ln>
        </p:spPr>
        <p:txBody>
          <a:bodyPr lIns="0" tIns="0" rIns="0" bIns="0">
            <a:prstTxWarp prst="textNoShape">
              <a:avLst/>
            </a:prstTxWarp>
          </a:bodyPr>
          <a:lstStyle/>
          <a:p>
            <a:pPr algn="ctr"/>
            <a:r>
              <a:rPr lang="en-US" sz="2800" b="1">
                <a:solidFill>
                  <a:srgbClr val="E3DEBC"/>
                </a:solidFill>
                <a:latin typeface="Lucida Grande" charset="0"/>
                <a:ea typeface="Lucida Grande" charset="0"/>
                <a:cs typeface="Lucida Grande" charset="0"/>
                <a:sym typeface="Helvetica Neue" charset="0"/>
              </a:rPr>
              <a:t>Design</a:t>
            </a:r>
            <a:r>
              <a:rPr lang="en-US" sz="2400">
                <a:solidFill>
                  <a:srgbClr val="E3DEBC"/>
                </a:solidFill>
                <a:latin typeface="Lucida Grande" charset="0"/>
                <a:ea typeface="Lucida Grande" charset="0"/>
                <a:cs typeface="Lucida Grande" charset="0"/>
                <a:sym typeface="Helvetica Neue" charset="0"/>
              </a:rPr>
              <a:t> </a:t>
            </a:r>
          </a:p>
          <a:p>
            <a:pPr algn="ctr"/>
            <a:r>
              <a:rPr lang="en-US" sz="2400">
                <a:solidFill>
                  <a:srgbClr val="E3DEBC"/>
                </a:solidFill>
                <a:latin typeface="Lucida Grande" charset="0"/>
                <a:ea typeface="Lucida Grande" charset="0"/>
                <a:cs typeface="Lucida Grande" charset="0"/>
                <a:sym typeface="Helvetica Neue" charset="0"/>
              </a:rPr>
              <a:t>Getting the district into top physical shape and creating a safe, inviting environment for shoppers, workers, and visitors.</a:t>
            </a:r>
          </a:p>
        </p:txBody>
      </p:sp>
      <p:sp>
        <p:nvSpPr>
          <p:cNvPr id="55302" name="Rectangle 9"/>
          <p:cNvSpPr>
            <a:spLocks/>
          </p:cNvSpPr>
          <p:nvPr/>
        </p:nvSpPr>
        <p:spPr bwMode="auto">
          <a:xfrm>
            <a:off x="4883150" y="1143000"/>
            <a:ext cx="3873500" cy="2362200"/>
          </a:xfrm>
          <a:prstGeom prst="rect">
            <a:avLst/>
          </a:prstGeom>
          <a:noFill/>
          <a:ln w="12700">
            <a:noFill/>
            <a:miter lim="800000"/>
            <a:headEnd/>
            <a:tailEnd/>
          </a:ln>
        </p:spPr>
        <p:txBody>
          <a:bodyPr lIns="0" tIns="0" rIns="0" bIns="0">
            <a:prstTxWarp prst="textNoShape">
              <a:avLst/>
            </a:prstTxWarp>
          </a:bodyPr>
          <a:lstStyle/>
          <a:p>
            <a:pPr algn="ctr"/>
            <a:r>
              <a:rPr lang="en-US" sz="2800" b="1">
                <a:solidFill>
                  <a:srgbClr val="E3DEBC"/>
                </a:solidFill>
                <a:latin typeface="Lucida Grande" charset="0"/>
                <a:ea typeface="Lucida Grande" charset="0"/>
                <a:cs typeface="Lucida Grande" charset="0"/>
                <a:sym typeface="Helvetica Neue" charset="0"/>
              </a:rPr>
              <a:t>Promotion</a:t>
            </a:r>
            <a:endParaRPr lang="en-US" sz="2400">
              <a:solidFill>
                <a:srgbClr val="E3DEBC"/>
              </a:solidFill>
              <a:latin typeface="Lucida Grande" charset="0"/>
              <a:ea typeface="Lucida Grande" charset="0"/>
              <a:cs typeface="Lucida Grande" charset="0"/>
              <a:sym typeface="Helvetica Neue" charset="0"/>
            </a:endParaRPr>
          </a:p>
          <a:p>
            <a:pPr algn="ctr"/>
            <a:r>
              <a:rPr lang="en-US" sz="2400">
                <a:solidFill>
                  <a:srgbClr val="E3DEBC"/>
                </a:solidFill>
                <a:latin typeface="Lucida Grande" charset="0"/>
                <a:ea typeface="Lucida Grande" charset="0"/>
                <a:cs typeface="Lucida Grande" charset="0"/>
                <a:sym typeface="Helvetica Neue" charset="0"/>
              </a:rPr>
              <a:t>Takes many forms, but the goal is to create a positive image that will rekindle, and continue to build community pride.</a:t>
            </a:r>
          </a:p>
        </p:txBody>
      </p:sp>
      <p:cxnSp>
        <p:nvCxnSpPr>
          <p:cNvPr id="55303" name="Straight Connector 2"/>
          <p:cNvCxnSpPr>
            <a:cxnSpLocks noChangeShapeType="1"/>
          </p:cNvCxnSpPr>
          <p:nvPr/>
        </p:nvCxnSpPr>
        <p:spPr bwMode="auto">
          <a:xfrm>
            <a:off x="4578350" y="936625"/>
            <a:ext cx="69850" cy="5289550"/>
          </a:xfrm>
          <a:prstGeom prst="line">
            <a:avLst/>
          </a:prstGeom>
          <a:noFill/>
          <a:ln w="25400">
            <a:solidFill>
              <a:srgbClr val="C62824"/>
            </a:solidFill>
            <a:round/>
            <a:headEnd/>
            <a:tailEnd/>
          </a:ln>
        </p:spPr>
      </p:cxnSp>
      <p:cxnSp>
        <p:nvCxnSpPr>
          <p:cNvPr id="55304" name="Straight Connector 7"/>
          <p:cNvCxnSpPr>
            <a:cxnSpLocks noChangeShapeType="1"/>
          </p:cNvCxnSpPr>
          <p:nvPr/>
        </p:nvCxnSpPr>
        <p:spPr bwMode="auto">
          <a:xfrm>
            <a:off x="342900" y="3657600"/>
            <a:ext cx="8458200" cy="0"/>
          </a:xfrm>
          <a:prstGeom prst="line">
            <a:avLst/>
          </a:prstGeom>
          <a:noFill/>
          <a:ln w="25400">
            <a:solidFill>
              <a:srgbClr val="C62824"/>
            </a:solidFill>
            <a:round/>
            <a:headEnd/>
            <a:tailEnd/>
          </a:ln>
        </p:spPr>
      </p:cxn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Title 3"/>
          <p:cNvSpPr>
            <a:spLocks noGrp="1"/>
          </p:cNvSpPr>
          <p:nvPr>
            <p:ph type="title"/>
          </p:nvPr>
        </p:nvSpPr>
        <p:spPr>
          <a:xfrm>
            <a:off x="685800" y="3048000"/>
            <a:ext cx="7772400" cy="762000"/>
          </a:xfrm>
        </p:spPr>
        <p:txBody>
          <a:bodyPr/>
          <a:lstStyle/>
          <a:p>
            <a:pPr algn="ctr"/>
            <a:r>
              <a:rPr lang="en-US" cap="none"/>
              <a:t>ORGANIZATION</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itle 3"/>
          <p:cNvSpPr>
            <a:spLocks noGrp="1"/>
          </p:cNvSpPr>
          <p:nvPr>
            <p:ph type="title"/>
          </p:nvPr>
        </p:nvSpPr>
        <p:spPr>
          <a:xfrm>
            <a:off x="0" y="0"/>
            <a:ext cx="8534400" cy="1453896"/>
          </a:xfrm>
        </p:spPr>
        <p:txBody>
          <a:bodyPr anchor="ctr"/>
          <a:lstStyle/>
          <a:p>
            <a:r>
              <a:rPr lang="en-US" dirty="0"/>
              <a:t>Build Membership of Merchants Association</a:t>
            </a:r>
          </a:p>
        </p:txBody>
      </p:sp>
      <p:sp>
        <p:nvSpPr>
          <p:cNvPr id="58371" name="Content Placeholder 4"/>
          <p:cNvSpPr>
            <a:spLocks noGrp="1"/>
          </p:cNvSpPr>
          <p:nvPr>
            <p:ph idx="1"/>
          </p:nvPr>
        </p:nvSpPr>
        <p:spPr>
          <a:xfrm>
            <a:off x="304800" y="1524000"/>
            <a:ext cx="8229600" cy="2286000"/>
          </a:xfrm>
        </p:spPr>
        <p:txBody>
          <a:bodyPr/>
          <a:lstStyle/>
          <a:p>
            <a:r>
              <a:rPr lang="en-US"/>
              <a:t>Leadership Development</a:t>
            </a:r>
          </a:p>
          <a:p>
            <a:r>
              <a:rPr lang="en-US"/>
              <a:t>Benefits of Membership Packet</a:t>
            </a:r>
          </a:p>
          <a:p>
            <a:r>
              <a:rPr lang="en-US"/>
              <a:t>Merchant Outreach</a:t>
            </a:r>
          </a:p>
          <a:p>
            <a:r>
              <a:rPr lang="en-US"/>
              <a:t>Annual Membership Drive</a:t>
            </a:r>
          </a:p>
          <a:p>
            <a:pPr>
              <a:buFont typeface="Arial" charset="0"/>
              <a:buNone/>
            </a:pPr>
            <a:endParaRPr lang="en-US"/>
          </a:p>
        </p:txBody>
      </p:sp>
      <p:pic>
        <p:nvPicPr>
          <p:cNvPr id="58372" name="Picture 4"/>
          <p:cNvPicPr>
            <a:picLocks noChangeAspect="1"/>
          </p:cNvPicPr>
          <p:nvPr/>
        </p:nvPicPr>
        <p:blipFill>
          <a:blip r:embed="rId2"/>
          <a:srcRect/>
          <a:stretch>
            <a:fillRect/>
          </a:stretch>
        </p:blipFill>
        <p:spPr bwMode="auto">
          <a:xfrm>
            <a:off x="2719388" y="3984625"/>
            <a:ext cx="3705225" cy="2720975"/>
          </a:xfrm>
          <a:prstGeom prst="rect">
            <a:avLst/>
          </a:prstGeom>
          <a:solidFill>
            <a:srgbClr val="FFFFFF">
              <a:shade val="85000"/>
            </a:srgbClr>
          </a:solidFill>
          <a:ln w="381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itle 3"/>
          <p:cNvSpPr>
            <a:spLocks noGrp="1"/>
          </p:cNvSpPr>
          <p:nvPr>
            <p:ph type="title"/>
          </p:nvPr>
        </p:nvSpPr>
        <p:spPr>
          <a:xfrm>
            <a:off x="0" y="0"/>
            <a:ext cx="8534400" cy="1447800"/>
          </a:xfrm>
        </p:spPr>
        <p:txBody>
          <a:bodyPr anchor="ctr"/>
          <a:lstStyle/>
          <a:p>
            <a:r>
              <a:rPr lang="en-US" dirty="0"/>
              <a:t>Develop Strategic Plan for Merchants Association</a:t>
            </a:r>
          </a:p>
        </p:txBody>
      </p:sp>
      <p:pic>
        <p:nvPicPr>
          <p:cNvPr id="59395" name="Picture 3" descr="OrgChart.png"/>
          <p:cNvPicPr>
            <a:picLocks noChangeAspect="1"/>
          </p:cNvPicPr>
          <p:nvPr/>
        </p:nvPicPr>
        <p:blipFill>
          <a:blip r:embed="rId2"/>
          <a:srcRect/>
          <a:stretch>
            <a:fillRect/>
          </a:stretch>
        </p:blipFill>
        <p:spPr bwMode="auto">
          <a:xfrm>
            <a:off x="952500" y="1447800"/>
            <a:ext cx="7239000" cy="523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3"/>
          <p:cNvSpPr>
            <a:spLocks noGrp="1"/>
          </p:cNvSpPr>
          <p:nvPr>
            <p:ph type="title"/>
          </p:nvPr>
        </p:nvSpPr>
        <p:spPr>
          <a:xfrm>
            <a:off x="0" y="0"/>
            <a:ext cx="8534400" cy="1453896"/>
          </a:xfrm>
        </p:spPr>
        <p:txBody>
          <a:bodyPr anchor="ctr"/>
          <a:lstStyle/>
          <a:p>
            <a:r>
              <a:rPr lang="en-US" dirty="0"/>
              <a:t>Increase Revenue Streams for the Merchants Association</a:t>
            </a:r>
          </a:p>
        </p:txBody>
      </p:sp>
      <p:sp>
        <p:nvSpPr>
          <p:cNvPr id="60419" name="Content Placeholder 4"/>
          <p:cNvSpPr>
            <a:spLocks noGrp="1"/>
          </p:cNvSpPr>
          <p:nvPr>
            <p:ph idx="1"/>
          </p:nvPr>
        </p:nvSpPr>
        <p:spPr>
          <a:xfrm>
            <a:off x="304800" y="1524000"/>
            <a:ext cx="8839200" cy="2743200"/>
          </a:xfrm>
        </p:spPr>
        <p:txBody>
          <a:bodyPr/>
          <a:lstStyle/>
          <a:p>
            <a:r>
              <a:rPr lang="en-US" dirty="0" smtClean="0"/>
              <a:t>Hold an </a:t>
            </a:r>
            <a:r>
              <a:rPr lang="en-US" dirty="0"/>
              <a:t>Annual Fundraising Event</a:t>
            </a:r>
          </a:p>
          <a:p>
            <a:r>
              <a:rPr lang="en-US" dirty="0"/>
              <a:t>Create an Annual Fundraising and Budget Plan</a:t>
            </a:r>
          </a:p>
          <a:p>
            <a:r>
              <a:rPr lang="en-US" dirty="0"/>
              <a:t>Identify and Apply for Appropriate Loans, Grants and Foundational Support</a:t>
            </a:r>
          </a:p>
        </p:txBody>
      </p:sp>
      <p:pic>
        <p:nvPicPr>
          <p:cNvPr id="60420" name="Picture 5"/>
          <p:cNvPicPr>
            <a:picLocks noChangeAspect="1"/>
          </p:cNvPicPr>
          <p:nvPr/>
        </p:nvPicPr>
        <p:blipFill>
          <a:blip r:embed="rId2"/>
          <a:srcRect/>
          <a:stretch>
            <a:fillRect/>
          </a:stretch>
        </p:blipFill>
        <p:spPr bwMode="auto">
          <a:xfrm>
            <a:off x="1098550" y="4495800"/>
            <a:ext cx="1909763"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0421" name="Picture 6"/>
          <p:cNvPicPr>
            <a:picLocks noChangeAspect="1"/>
          </p:cNvPicPr>
          <p:nvPr/>
        </p:nvPicPr>
        <p:blipFill>
          <a:blip r:embed="rId3"/>
          <a:srcRect l="20097"/>
          <a:stretch>
            <a:fillRect/>
          </a:stretch>
        </p:blipFill>
        <p:spPr bwMode="auto">
          <a:xfrm>
            <a:off x="4106863" y="4495800"/>
            <a:ext cx="3938588" cy="2100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3"/>
          <p:cNvSpPr>
            <a:spLocks noGrp="1"/>
          </p:cNvSpPr>
          <p:nvPr>
            <p:ph type="title"/>
          </p:nvPr>
        </p:nvSpPr>
        <p:spPr>
          <a:xfrm>
            <a:off x="0" y="0"/>
            <a:ext cx="8534400" cy="762000"/>
          </a:xfrm>
        </p:spPr>
        <p:txBody>
          <a:bodyPr anchor="ctr"/>
          <a:lstStyle/>
          <a:p>
            <a:r>
              <a:rPr lang="en-US" dirty="0"/>
              <a:t>Recruit and Engage Volunteers</a:t>
            </a:r>
          </a:p>
        </p:txBody>
      </p:sp>
      <p:sp>
        <p:nvSpPr>
          <p:cNvPr id="61443" name="Content Placeholder 4"/>
          <p:cNvSpPr>
            <a:spLocks noGrp="1"/>
          </p:cNvSpPr>
          <p:nvPr>
            <p:ph idx="1"/>
          </p:nvPr>
        </p:nvSpPr>
        <p:spPr>
          <a:xfrm>
            <a:off x="304800" y="914400"/>
            <a:ext cx="8229600" cy="5943600"/>
          </a:xfrm>
        </p:spPr>
        <p:txBody>
          <a:bodyPr/>
          <a:lstStyle/>
          <a:p>
            <a:r>
              <a:rPr lang="en-US" dirty="0"/>
              <a:t>Develop a Volunteer Bank of</a:t>
            </a:r>
            <a:r>
              <a:rPr lang="en-US" dirty="0" smtClean="0"/>
              <a:t> At </a:t>
            </a:r>
            <a:r>
              <a:rPr lang="en-US" dirty="0"/>
              <a:t>Least 25 Committed Volunteers</a:t>
            </a:r>
          </a:p>
          <a:p>
            <a:r>
              <a:rPr lang="en-US" dirty="0"/>
              <a:t>Hold Annual Volunteer Recognition Event</a:t>
            </a:r>
          </a:p>
          <a:p>
            <a:endParaRPr lang="en-US" dirty="0"/>
          </a:p>
        </p:txBody>
      </p:sp>
      <p:pic>
        <p:nvPicPr>
          <p:cNvPr id="61444" name="Picture 4"/>
          <p:cNvPicPr>
            <a:picLocks noChangeAspect="1"/>
          </p:cNvPicPr>
          <p:nvPr/>
        </p:nvPicPr>
        <p:blipFill>
          <a:blip r:embed="rId2"/>
          <a:srcRect/>
          <a:stretch>
            <a:fillRect/>
          </a:stretch>
        </p:blipFill>
        <p:spPr bwMode="auto">
          <a:xfrm>
            <a:off x="1862138" y="3276600"/>
            <a:ext cx="5419725" cy="3314700"/>
          </a:xfrm>
          <a:prstGeom prst="rect">
            <a:avLst/>
          </a:prstGeom>
          <a:noFill/>
          <a:ln w="25400">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3"/>
          <p:cNvSpPr>
            <a:spLocks noGrp="1"/>
          </p:cNvSpPr>
          <p:nvPr>
            <p:ph type="title"/>
          </p:nvPr>
        </p:nvSpPr>
        <p:spPr>
          <a:xfrm>
            <a:off x="685800" y="3088481"/>
            <a:ext cx="7772400" cy="681038"/>
          </a:xfrm>
        </p:spPr>
        <p:txBody>
          <a:bodyPr/>
          <a:lstStyle/>
          <a:p>
            <a:pPr algn="ctr"/>
            <a:r>
              <a:rPr lang="en-US" cap="none" dirty="0"/>
              <a:t>BUSINESS DEVELOPMENT</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0"/>
            <a:ext cx="8534400" cy="762000"/>
          </a:xfrm>
        </p:spPr>
        <p:txBody>
          <a:bodyPr anchor="ctr"/>
          <a:lstStyle/>
          <a:p>
            <a:r>
              <a:rPr lang="en-US" dirty="0"/>
              <a:t>Support Existing Businesses</a:t>
            </a:r>
          </a:p>
        </p:txBody>
      </p:sp>
      <p:sp>
        <p:nvSpPr>
          <p:cNvPr id="64515" name="Content Placeholder 2"/>
          <p:cNvSpPr>
            <a:spLocks noGrp="1"/>
          </p:cNvSpPr>
          <p:nvPr>
            <p:ph idx="1"/>
          </p:nvPr>
        </p:nvSpPr>
        <p:spPr>
          <a:xfrm>
            <a:off x="304800" y="838200"/>
            <a:ext cx="8229600" cy="2895600"/>
          </a:xfrm>
        </p:spPr>
        <p:txBody>
          <a:bodyPr/>
          <a:lstStyle/>
          <a:p>
            <a:r>
              <a:rPr lang="en-US"/>
              <a:t>Business Improvement Seminars</a:t>
            </a:r>
          </a:p>
          <a:p>
            <a:pPr lvl="1"/>
            <a:r>
              <a:rPr lang="en-US" sz="2000">
                <a:latin typeface="Gill Sans" charset="0"/>
                <a:ea typeface="MS PGothic" pitchFamily="34" charset="-128"/>
                <a:cs typeface="MS PGothic" pitchFamily="34" charset="-128"/>
              </a:rPr>
              <a:t> Customer Service</a:t>
            </a:r>
          </a:p>
          <a:p>
            <a:pPr lvl="1"/>
            <a:r>
              <a:rPr lang="en-US" sz="2000">
                <a:latin typeface="Gill Sans" charset="0"/>
                <a:ea typeface="MS PGothic" pitchFamily="34" charset="-128"/>
                <a:cs typeface="MS PGothic" pitchFamily="34" charset="-128"/>
              </a:rPr>
              <a:t> Social Media Marketing</a:t>
            </a:r>
          </a:p>
          <a:p>
            <a:pPr lvl="1"/>
            <a:r>
              <a:rPr lang="en-US" sz="2000">
                <a:latin typeface="Gill Sans" charset="0"/>
                <a:ea typeface="MS PGothic" pitchFamily="34" charset="-128"/>
                <a:cs typeface="MS PGothic" pitchFamily="34" charset="-128"/>
              </a:rPr>
              <a:t> Setting Up An Online Store Front</a:t>
            </a:r>
          </a:p>
          <a:p>
            <a:pPr lvl="1"/>
            <a:r>
              <a:rPr lang="en-US" sz="2000">
                <a:latin typeface="Gill Sans" charset="0"/>
                <a:ea typeface="MS PGothic" pitchFamily="34" charset="-128"/>
                <a:cs typeface="MS PGothic" pitchFamily="34" charset="-128"/>
              </a:rPr>
              <a:t> Money Management For Entrepreneurial Businesses </a:t>
            </a:r>
          </a:p>
          <a:p>
            <a:pPr lvl="1"/>
            <a:r>
              <a:rPr lang="en-US" sz="2000">
                <a:latin typeface="Gill Sans" charset="0"/>
                <a:ea typeface="MS PGothic" pitchFamily="34" charset="-128"/>
                <a:cs typeface="MS PGothic" pitchFamily="34" charset="-128"/>
              </a:rPr>
              <a:t> Topics That Are Of Interest To Merchants Within The District </a:t>
            </a:r>
          </a:p>
          <a:p>
            <a:pPr lvl="1">
              <a:buFont typeface="Arial" charset="0"/>
              <a:buNone/>
            </a:pPr>
            <a:endParaRPr lang="en-US"/>
          </a:p>
          <a:p>
            <a:pPr lvl="1"/>
            <a:endParaRPr lang="en-US"/>
          </a:p>
          <a:p>
            <a:endParaRPr lang="en-US"/>
          </a:p>
        </p:txBody>
      </p:sp>
      <p:pic>
        <p:nvPicPr>
          <p:cNvPr id="64516" name="Picture 4"/>
          <p:cNvPicPr>
            <a:picLocks noChangeAspect="1"/>
          </p:cNvPicPr>
          <p:nvPr/>
        </p:nvPicPr>
        <p:blipFill>
          <a:blip r:embed="rId3"/>
          <a:srcRect/>
          <a:stretch>
            <a:fillRect/>
          </a:stretch>
        </p:blipFill>
        <p:spPr bwMode="auto">
          <a:xfrm>
            <a:off x="2590800" y="3581400"/>
            <a:ext cx="4146550" cy="31623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Title 1"/>
          <p:cNvSpPr>
            <a:spLocks noGrp="1"/>
          </p:cNvSpPr>
          <p:nvPr>
            <p:ph type="title"/>
          </p:nvPr>
        </p:nvSpPr>
        <p:spPr>
          <a:xfrm>
            <a:off x="0" y="0"/>
            <a:ext cx="8534400" cy="762000"/>
          </a:xfrm>
        </p:spPr>
        <p:txBody>
          <a:bodyPr anchor="ctr"/>
          <a:lstStyle/>
          <a:p>
            <a:r>
              <a:rPr lang="en-US" dirty="0"/>
              <a:t>Support Existing Businesses</a:t>
            </a:r>
          </a:p>
        </p:txBody>
      </p:sp>
      <p:sp>
        <p:nvSpPr>
          <p:cNvPr id="66563" name="Content Placeholder 2"/>
          <p:cNvSpPr>
            <a:spLocks noGrp="1"/>
          </p:cNvSpPr>
          <p:nvPr>
            <p:ph idx="1"/>
          </p:nvPr>
        </p:nvSpPr>
        <p:spPr>
          <a:xfrm>
            <a:off x="304800" y="838200"/>
            <a:ext cx="8229600" cy="2590800"/>
          </a:xfrm>
        </p:spPr>
        <p:txBody>
          <a:bodyPr/>
          <a:lstStyle/>
          <a:p>
            <a:r>
              <a:rPr lang="en-US"/>
              <a:t>Succession Planning</a:t>
            </a:r>
          </a:p>
          <a:p>
            <a:r>
              <a:rPr lang="en-US" sz="1600"/>
              <a:t>According to recent studies by the Small Business Administration (SBA), family businesses are the most dominant form of business in the United States and represent nearly 90% of the total businesses in the US </a:t>
            </a:r>
            <a:r>
              <a:rPr lang="en-US" sz="1600" i="1"/>
              <a:t>(Davis, P. S. and Harveston, P. D.  (1998). The Influence of Family on the Family Business Succession Process: A Multi-Generational Perspective. Family Business Review. 22</a:t>
            </a:r>
            <a:r>
              <a:rPr lang="en-US" sz="1600"/>
              <a:t>). </a:t>
            </a:r>
          </a:p>
          <a:p>
            <a:r>
              <a:rPr lang="en-US" sz="1600"/>
              <a:t>The SBA also reports that less than one third of family businesses survive the transition from first- to second-generation ownership.</a:t>
            </a:r>
          </a:p>
        </p:txBody>
      </p:sp>
      <p:pic>
        <p:nvPicPr>
          <p:cNvPr id="66564" name="Picture 2"/>
          <p:cNvPicPr>
            <a:picLocks noChangeAspect="1"/>
          </p:cNvPicPr>
          <p:nvPr/>
        </p:nvPicPr>
        <p:blipFill>
          <a:blip r:embed="rId3"/>
          <a:srcRect l="8382" t="13284" r="7066" b="8760"/>
          <a:stretch>
            <a:fillRect/>
          </a:stretch>
        </p:blipFill>
        <p:spPr bwMode="auto">
          <a:xfrm>
            <a:off x="1676400" y="3729037"/>
            <a:ext cx="5743575" cy="2976563"/>
          </a:xfrm>
          <a:prstGeom prst="rect">
            <a:avLst/>
          </a:prstGeom>
          <a:solidFill>
            <a:srgbClr val="FFFFFF">
              <a:shade val="85000"/>
            </a:srgbClr>
          </a:solidFill>
          <a:ln w="381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048000"/>
            <a:ext cx="7772400" cy="762000"/>
          </a:xfrm>
        </p:spPr>
        <p:txBody>
          <a:bodyPr vert="horz" wrap="square" lIns="91440" tIns="45720" rIns="91440" bIns="45720" numCol="1" anchor="t" anchorCtr="0" compatLnSpc="1">
            <a:prstTxWarp prst="textNoShape">
              <a:avLst/>
            </a:prstTxWarp>
          </a:bodyPr>
          <a:lstStyle/>
          <a:p>
            <a:r>
              <a:rPr lang="en-US" smtClean="0">
                <a:solidFill>
                  <a:srgbClr val="9ED3D7"/>
                </a:solidFill>
              </a:rPr>
              <a:t>WELCOME</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itle 1"/>
          <p:cNvSpPr>
            <a:spLocks noGrp="1"/>
          </p:cNvSpPr>
          <p:nvPr>
            <p:ph type="title"/>
          </p:nvPr>
        </p:nvSpPr>
        <p:spPr>
          <a:xfrm>
            <a:off x="0" y="0"/>
            <a:ext cx="8534400" cy="762000"/>
          </a:xfrm>
        </p:spPr>
        <p:txBody>
          <a:bodyPr anchor="ctr"/>
          <a:lstStyle/>
          <a:p>
            <a:r>
              <a:rPr lang="en-US" dirty="0"/>
              <a:t>Support Existing Businesses</a:t>
            </a:r>
          </a:p>
        </p:txBody>
      </p:sp>
      <p:sp>
        <p:nvSpPr>
          <p:cNvPr id="68611" name="Content Placeholder 2"/>
          <p:cNvSpPr>
            <a:spLocks noGrp="1"/>
          </p:cNvSpPr>
          <p:nvPr>
            <p:ph idx="1"/>
          </p:nvPr>
        </p:nvSpPr>
        <p:spPr>
          <a:xfrm>
            <a:off x="304800" y="838200"/>
            <a:ext cx="8229600" cy="4267200"/>
          </a:xfrm>
        </p:spPr>
        <p:txBody>
          <a:bodyPr/>
          <a:lstStyle/>
          <a:p>
            <a:r>
              <a:rPr lang="en-US" dirty="0"/>
              <a:t>Resource Center at Library</a:t>
            </a:r>
          </a:p>
          <a:p>
            <a:pPr lvl="1"/>
            <a:r>
              <a:rPr lang="en-US" sz="2000" dirty="0">
                <a:ea typeface="MS PGothic" pitchFamily="34" charset="-128"/>
                <a:cs typeface="MS PGothic" pitchFamily="34" charset="-128"/>
              </a:rPr>
              <a:t>The International Council of Shopping Center’s Dollars &amp; Cents of Shopping Centers</a:t>
            </a:r>
            <a:r>
              <a:rPr lang="en-US" sz="2000" baseline="30000" dirty="0">
                <a:ea typeface="MS PGothic" pitchFamily="34" charset="-128"/>
                <a:cs typeface="MS PGothic" pitchFamily="34" charset="-128"/>
              </a:rPr>
              <a:t>®</a:t>
            </a:r>
            <a:r>
              <a:rPr lang="en-US" sz="2000" dirty="0">
                <a:ea typeface="MS PGothic" pitchFamily="34" charset="-128"/>
                <a:cs typeface="MS PGothic" pitchFamily="34" charset="-128"/>
              </a:rPr>
              <a:t> </a:t>
            </a:r>
          </a:p>
          <a:p>
            <a:pPr lvl="1"/>
            <a:r>
              <a:rPr lang="en-US" sz="2000" dirty="0">
                <a:ea typeface="MS PGothic" pitchFamily="34" charset="-128"/>
                <a:cs typeface="MS PGothic" pitchFamily="34" charset="-128"/>
              </a:rPr>
              <a:t>The SCORE</a:t>
            </a:r>
            <a:r>
              <a:rPr lang="en-US" sz="2000" baseline="30000" dirty="0">
                <a:ea typeface="MS PGothic" pitchFamily="34" charset="-128"/>
                <a:cs typeface="MS PGothic" pitchFamily="34" charset="-128"/>
              </a:rPr>
              <a:t>®</a:t>
            </a:r>
            <a:r>
              <a:rPr lang="en-US" sz="2000" dirty="0">
                <a:ea typeface="MS PGothic" pitchFamily="34" charset="-128"/>
                <a:cs typeface="MS PGothic" pitchFamily="34" charset="-128"/>
              </a:rPr>
              <a:t> 2008</a:t>
            </a:r>
          </a:p>
          <a:p>
            <a:pPr lvl="1"/>
            <a:r>
              <a:rPr lang="en-US" sz="2000" dirty="0">
                <a:ea typeface="MS PGothic" pitchFamily="34" charset="-128"/>
                <a:cs typeface="MS PGothic" pitchFamily="34" charset="-128"/>
              </a:rPr>
              <a:t>The Small Business Source Book</a:t>
            </a:r>
          </a:p>
          <a:p>
            <a:pPr lvl="1"/>
            <a:r>
              <a:rPr lang="en-US" sz="2000" dirty="0">
                <a:ea typeface="MS PGothic" pitchFamily="34" charset="-128"/>
                <a:cs typeface="MS PGothic" pitchFamily="34" charset="-128"/>
              </a:rPr>
              <a:t>Small Business Administration Industry Guides</a:t>
            </a:r>
          </a:p>
          <a:p>
            <a:pPr lvl="1"/>
            <a:r>
              <a:rPr lang="en-US" sz="2000" dirty="0">
                <a:ea typeface="MS PGothic" pitchFamily="34" charset="-128"/>
                <a:cs typeface="MS PGothic" pitchFamily="34" charset="-128"/>
              </a:rPr>
              <a:t>Small Business Tax Information from the IRS</a:t>
            </a:r>
          </a:p>
          <a:p>
            <a:pPr lvl="1"/>
            <a:r>
              <a:rPr lang="en-US" sz="2000" dirty="0">
                <a:ea typeface="MS PGothic" pitchFamily="34" charset="-128"/>
                <a:cs typeface="MS PGothic" pitchFamily="34" charset="-128"/>
              </a:rPr>
              <a:t>Bureau of Labor Statistics Consumer Expenditure Survey</a:t>
            </a:r>
          </a:p>
          <a:p>
            <a:pPr lvl="1"/>
            <a:r>
              <a:rPr lang="en-US" sz="2000" dirty="0">
                <a:ea typeface="MS PGothic" pitchFamily="34" charset="-128"/>
                <a:cs typeface="MS PGothic" pitchFamily="34" charset="-128"/>
              </a:rPr>
              <a:t>Small business publications, Main Street tools, and other resources should be compiled and kept at the Westover Hills Library.</a:t>
            </a:r>
            <a:endParaRPr lang="en-US" sz="2000" dirty="0"/>
          </a:p>
          <a:p>
            <a:endParaRPr lang="en-US" dirty="0"/>
          </a:p>
        </p:txBody>
      </p:sp>
      <p:pic>
        <p:nvPicPr>
          <p:cNvPr id="68612" name="Picture 2"/>
          <p:cNvPicPr>
            <a:picLocks noChangeAspect="1"/>
          </p:cNvPicPr>
          <p:nvPr/>
        </p:nvPicPr>
        <p:blipFill>
          <a:blip r:embed="rId3"/>
          <a:srcRect/>
          <a:stretch>
            <a:fillRect/>
          </a:stretch>
        </p:blipFill>
        <p:spPr bwMode="auto">
          <a:xfrm>
            <a:off x="2590800" y="4876800"/>
            <a:ext cx="4210050" cy="1852612"/>
          </a:xfrm>
          <a:prstGeom prst="rect">
            <a:avLst/>
          </a:prstGeom>
          <a:noFill/>
          <a:ln w="25400">
            <a:solidFill>
              <a:schemeClr val="tx1"/>
            </a:solidFill>
            <a:miter lim="800000"/>
            <a:headEnd/>
            <a:tailEnd/>
          </a:ln>
        </p:spPr>
      </p:pic>
      <p:sp>
        <p:nvSpPr>
          <p:cNvPr id="68613" name="TextBox 3"/>
          <p:cNvSpPr txBox="1">
            <a:spLocks noChangeArrowheads="1"/>
          </p:cNvSpPr>
          <p:nvPr/>
        </p:nvSpPr>
        <p:spPr bwMode="auto">
          <a:xfrm>
            <a:off x="6858000" y="6394450"/>
            <a:ext cx="1905000" cy="246063"/>
          </a:xfrm>
          <a:prstGeom prst="rect">
            <a:avLst/>
          </a:prstGeom>
          <a:noFill/>
          <a:ln w="9525">
            <a:noFill/>
            <a:miter lim="800000"/>
            <a:headEnd/>
            <a:tailEnd/>
          </a:ln>
        </p:spPr>
        <p:txBody>
          <a:bodyPr>
            <a:prstTxWarp prst="textNoShape">
              <a:avLst/>
            </a:prstTxWarp>
            <a:spAutoFit/>
          </a:bodyPr>
          <a:lstStyle/>
          <a:p>
            <a:r>
              <a:rPr lang="en-US" sz="1000" dirty="0"/>
              <a:t>Resource Center at C3, 2006</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Title 1"/>
          <p:cNvSpPr>
            <a:spLocks noGrp="1"/>
          </p:cNvSpPr>
          <p:nvPr>
            <p:ph type="title"/>
          </p:nvPr>
        </p:nvSpPr>
        <p:spPr>
          <a:xfrm>
            <a:off x="0" y="0"/>
            <a:ext cx="8534400" cy="762000"/>
          </a:xfrm>
        </p:spPr>
        <p:txBody>
          <a:bodyPr anchor="ctr"/>
          <a:lstStyle/>
          <a:p>
            <a:r>
              <a:rPr lang="en-US" dirty="0"/>
              <a:t>Attract New </a:t>
            </a:r>
            <a:r>
              <a:rPr lang="en-US" dirty="0" smtClean="0"/>
              <a:t>Businesses</a:t>
            </a:r>
            <a:endParaRPr lang="en-US" dirty="0"/>
          </a:p>
        </p:txBody>
      </p:sp>
      <p:sp>
        <p:nvSpPr>
          <p:cNvPr id="70659" name="Content Placeholder 2"/>
          <p:cNvSpPr>
            <a:spLocks noGrp="1"/>
          </p:cNvSpPr>
          <p:nvPr>
            <p:ph idx="1"/>
          </p:nvPr>
        </p:nvSpPr>
        <p:spPr>
          <a:xfrm>
            <a:off x="254000" y="838200"/>
            <a:ext cx="6299200" cy="3505200"/>
          </a:xfrm>
        </p:spPr>
        <p:txBody>
          <a:bodyPr/>
          <a:lstStyle/>
          <a:p>
            <a:pPr>
              <a:buNone/>
            </a:pPr>
            <a:r>
              <a:rPr lang="en-US" dirty="0"/>
              <a:t>Business Recruitment Packet</a:t>
            </a:r>
          </a:p>
          <a:p>
            <a:r>
              <a:rPr lang="en-US" sz="2000" dirty="0"/>
              <a:t>Location</a:t>
            </a:r>
          </a:p>
          <a:p>
            <a:r>
              <a:rPr lang="en-US" sz="2000" dirty="0"/>
              <a:t>Current Businesses</a:t>
            </a:r>
          </a:p>
          <a:p>
            <a:r>
              <a:rPr lang="en-US" sz="2000" dirty="0"/>
              <a:t>Market Potential</a:t>
            </a:r>
          </a:p>
          <a:p>
            <a:r>
              <a:rPr lang="en-US" sz="2000" dirty="0"/>
              <a:t>Unmet Demand</a:t>
            </a:r>
          </a:p>
          <a:p>
            <a:r>
              <a:rPr lang="en-US" sz="2000" dirty="0"/>
              <a:t>Merchants Association Information</a:t>
            </a:r>
          </a:p>
          <a:p>
            <a:r>
              <a:rPr lang="en-US" sz="2000" dirty="0"/>
              <a:t>Calendar of Events</a:t>
            </a:r>
          </a:p>
          <a:p>
            <a:r>
              <a:rPr lang="en-US" sz="2000" dirty="0"/>
              <a:t>Relevant Press Information</a:t>
            </a:r>
          </a:p>
        </p:txBody>
      </p:sp>
      <p:pic>
        <p:nvPicPr>
          <p:cNvPr id="70660" name="Picture 2"/>
          <p:cNvPicPr>
            <a:picLocks noChangeAspect="1"/>
          </p:cNvPicPr>
          <p:nvPr/>
        </p:nvPicPr>
        <p:blipFill>
          <a:blip r:embed="rId3"/>
          <a:srcRect/>
          <a:stretch>
            <a:fillRect/>
          </a:stretch>
        </p:blipFill>
        <p:spPr bwMode="auto">
          <a:xfrm>
            <a:off x="5024438" y="1524000"/>
            <a:ext cx="3789362"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itle 1"/>
          <p:cNvSpPr>
            <a:spLocks noGrp="1"/>
          </p:cNvSpPr>
          <p:nvPr>
            <p:ph type="title"/>
          </p:nvPr>
        </p:nvSpPr>
        <p:spPr>
          <a:xfrm>
            <a:off x="0" y="0"/>
            <a:ext cx="8534400" cy="762000"/>
          </a:xfrm>
        </p:spPr>
        <p:txBody>
          <a:bodyPr anchor="ctr"/>
          <a:lstStyle/>
          <a:p>
            <a:r>
              <a:rPr lang="en-US" dirty="0"/>
              <a:t>Attract New Businesses</a:t>
            </a:r>
          </a:p>
        </p:txBody>
      </p:sp>
      <p:sp>
        <p:nvSpPr>
          <p:cNvPr id="72707" name="Content Placeholder 2"/>
          <p:cNvSpPr>
            <a:spLocks noGrp="1"/>
          </p:cNvSpPr>
          <p:nvPr>
            <p:ph idx="1"/>
          </p:nvPr>
        </p:nvSpPr>
        <p:spPr>
          <a:xfrm>
            <a:off x="304800" y="838200"/>
            <a:ext cx="8229600" cy="3200400"/>
          </a:xfrm>
        </p:spPr>
        <p:txBody>
          <a:bodyPr/>
          <a:lstStyle/>
          <a:p>
            <a:pPr>
              <a:buNone/>
            </a:pPr>
            <a:r>
              <a:rPr lang="en-US" dirty="0"/>
              <a:t>Targeted Business Recruitment</a:t>
            </a:r>
          </a:p>
          <a:p>
            <a:pPr marL="628650" lvl="1" indent="-304800">
              <a:buFont typeface="Arial" charset="0"/>
              <a:buChar char="•"/>
            </a:pPr>
            <a:r>
              <a:rPr lang="en-US" sz="2400" dirty="0"/>
              <a:t>High</a:t>
            </a:r>
            <a:r>
              <a:rPr lang="en-US" sz="2400" dirty="0" smtClean="0"/>
              <a:t> Level </a:t>
            </a:r>
            <a:r>
              <a:rPr lang="en-US" sz="2400" dirty="0"/>
              <a:t>of</a:t>
            </a:r>
            <a:r>
              <a:rPr lang="en-US" sz="2400" dirty="0" smtClean="0"/>
              <a:t> Unmet Demand</a:t>
            </a:r>
            <a:r>
              <a:rPr lang="en-US" sz="2400" dirty="0"/>
              <a:t>:</a:t>
            </a:r>
          </a:p>
          <a:p>
            <a:pPr marL="628650" lvl="1" indent="-304800"/>
            <a:r>
              <a:rPr lang="en-US" sz="2000" dirty="0"/>
              <a:t>Music Products</a:t>
            </a:r>
          </a:p>
          <a:p>
            <a:pPr marL="628650" lvl="1" indent="-304800"/>
            <a:r>
              <a:rPr lang="en-US" sz="2000" dirty="0"/>
              <a:t>Personal Services</a:t>
            </a:r>
          </a:p>
          <a:p>
            <a:pPr marL="628650" lvl="1" indent="-304800"/>
            <a:r>
              <a:rPr lang="en-US" sz="2000" dirty="0"/>
              <a:t>Household Products</a:t>
            </a:r>
          </a:p>
          <a:p>
            <a:pPr marL="628650" lvl="1" indent="-304800"/>
            <a:r>
              <a:rPr lang="en-US" sz="2000" dirty="0"/>
              <a:t>Tobacco Products and Smoking Supplies</a:t>
            </a:r>
          </a:p>
          <a:p>
            <a:pPr marL="628650" lvl="1" indent="-304800"/>
            <a:r>
              <a:rPr lang="en-US" sz="2000" dirty="0"/>
              <a:t>Entertainment </a:t>
            </a:r>
          </a:p>
          <a:p>
            <a:pPr>
              <a:buFont typeface="Arial" charset="0"/>
              <a:buNone/>
            </a:pPr>
            <a:endParaRPr lang="en-US" dirty="0"/>
          </a:p>
        </p:txBody>
      </p:sp>
      <p:pic>
        <p:nvPicPr>
          <p:cNvPr id="72708" name="Picture 3" descr="C:\Users\katrina\Downloads\RibbonCutting.jpg"/>
          <p:cNvPicPr>
            <a:picLocks noChangeAspect="1" noChangeArrowheads="1"/>
          </p:cNvPicPr>
          <p:nvPr/>
        </p:nvPicPr>
        <p:blipFill>
          <a:blip r:embed="rId3"/>
          <a:srcRect/>
          <a:stretch>
            <a:fillRect/>
          </a:stretch>
        </p:blipFill>
        <p:spPr bwMode="auto">
          <a:xfrm>
            <a:off x="2743200" y="4043363"/>
            <a:ext cx="3657600" cy="2433637"/>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Title 1"/>
          <p:cNvSpPr>
            <a:spLocks noGrp="1"/>
          </p:cNvSpPr>
          <p:nvPr>
            <p:ph type="title"/>
          </p:nvPr>
        </p:nvSpPr>
        <p:spPr>
          <a:xfrm>
            <a:off x="0" y="0"/>
            <a:ext cx="8534400" cy="762000"/>
          </a:xfrm>
        </p:spPr>
        <p:txBody>
          <a:bodyPr anchor="ctr"/>
          <a:lstStyle/>
          <a:p>
            <a:r>
              <a:rPr lang="en-US" dirty="0"/>
              <a:t>Attract New Businesses</a:t>
            </a:r>
          </a:p>
        </p:txBody>
      </p:sp>
      <p:sp>
        <p:nvSpPr>
          <p:cNvPr id="74755" name="Content Placeholder 2"/>
          <p:cNvSpPr>
            <a:spLocks noGrp="1"/>
          </p:cNvSpPr>
          <p:nvPr>
            <p:ph idx="1"/>
          </p:nvPr>
        </p:nvSpPr>
        <p:spPr>
          <a:xfrm>
            <a:off x="457200" y="831850"/>
            <a:ext cx="8229600" cy="920750"/>
          </a:xfrm>
        </p:spPr>
        <p:txBody>
          <a:bodyPr/>
          <a:lstStyle/>
          <a:p>
            <a:r>
              <a:rPr lang="en-US"/>
              <a:t>Business Open House Event</a:t>
            </a:r>
          </a:p>
          <a:p>
            <a:endParaRPr lang="en-US"/>
          </a:p>
        </p:txBody>
      </p:sp>
      <p:pic>
        <p:nvPicPr>
          <p:cNvPr id="74756" name="Picture 2"/>
          <p:cNvPicPr>
            <a:picLocks noChangeAspect="1"/>
          </p:cNvPicPr>
          <p:nvPr/>
        </p:nvPicPr>
        <p:blipFill>
          <a:blip r:embed="rId3"/>
          <a:srcRect/>
          <a:stretch>
            <a:fillRect/>
          </a:stretch>
        </p:blipFill>
        <p:spPr bwMode="auto">
          <a:xfrm>
            <a:off x="1447800" y="1682750"/>
            <a:ext cx="6191250" cy="4648200"/>
          </a:xfrm>
          <a:prstGeom prst="rect">
            <a:avLst/>
          </a:prstGeom>
          <a:solidFill>
            <a:srgbClr val="FFFFFF">
              <a:shade val="85000"/>
            </a:srgbClr>
          </a:solidFill>
          <a:ln w="381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Title 3"/>
          <p:cNvSpPr>
            <a:spLocks noGrp="1"/>
          </p:cNvSpPr>
          <p:nvPr>
            <p:ph type="title"/>
          </p:nvPr>
        </p:nvSpPr>
        <p:spPr>
          <a:xfrm>
            <a:off x="685800" y="3124200"/>
            <a:ext cx="7772400" cy="609600"/>
          </a:xfrm>
        </p:spPr>
        <p:txBody>
          <a:bodyPr/>
          <a:lstStyle/>
          <a:p>
            <a:pPr algn="ctr"/>
            <a:r>
              <a:rPr lang="en-US" cap="none"/>
              <a:t>PROMOTION</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1"/>
          <p:cNvSpPr>
            <a:spLocks noGrp="1"/>
          </p:cNvSpPr>
          <p:nvPr>
            <p:ph type="title"/>
          </p:nvPr>
        </p:nvSpPr>
        <p:spPr>
          <a:xfrm>
            <a:off x="0" y="0"/>
            <a:ext cx="9144000" cy="2057400"/>
          </a:xfrm>
        </p:spPr>
        <p:txBody>
          <a:bodyPr anchor="ctr"/>
          <a:lstStyle/>
          <a:p>
            <a:r>
              <a:rPr lang="en-US" dirty="0"/>
              <a:t>Use Marketing and Promotional Strategies to Identify Westover Hills as a Shopping Destination</a:t>
            </a:r>
          </a:p>
        </p:txBody>
      </p:sp>
      <p:sp>
        <p:nvSpPr>
          <p:cNvPr id="77827" name="TextBox 4"/>
          <p:cNvSpPr txBox="1">
            <a:spLocks noChangeArrowheads="1"/>
          </p:cNvSpPr>
          <p:nvPr/>
        </p:nvSpPr>
        <p:spPr bwMode="auto">
          <a:xfrm>
            <a:off x="304800" y="2290762"/>
            <a:ext cx="5029200" cy="1671638"/>
          </a:xfrm>
          <a:prstGeom prst="rect">
            <a:avLst/>
          </a:prstGeom>
          <a:noFill/>
          <a:ln w="9525">
            <a:noFill/>
            <a:miter lim="800000"/>
            <a:headEnd/>
            <a:tailEnd/>
          </a:ln>
        </p:spPr>
        <p:txBody>
          <a:bodyPr anchor="ctr">
            <a:prstTxWarp prst="textNoShape">
              <a:avLst/>
            </a:prstTxWarp>
            <a:spAutoFit/>
          </a:bodyPr>
          <a:lstStyle/>
          <a:p>
            <a:pPr marL="346075" indent="-346075">
              <a:spcBef>
                <a:spcPts val="763"/>
              </a:spcBef>
              <a:buFont typeface="Arial" charset="0"/>
              <a:buChar char="•"/>
            </a:pPr>
            <a:r>
              <a:rPr lang="en-US" sz="3200" dirty="0">
                <a:latin typeface="Lucida Grande" charset="0"/>
                <a:ea typeface="Lucida Grande" charset="0"/>
                <a:cs typeface="Lucida Grande" charset="0"/>
              </a:rPr>
              <a:t>Develop an Asset Map</a:t>
            </a:r>
          </a:p>
          <a:p>
            <a:pPr marL="346075" indent="-346075">
              <a:spcBef>
                <a:spcPts val="763"/>
              </a:spcBef>
              <a:buFont typeface="Arial" charset="0"/>
              <a:buChar char="•"/>
            </a:pPr>
            <a:r>
              <a:rPr lang="en-US" sz="3200" dirty="0">
                <a:latin typeface="Lucida Grande" charset="0"/>
                <a:ea typeface="Lucida Grande" charset="0"/>
                <a:cs typeface="Lucida Grande" charset="0"/>
              </a:rPr>
              <a:t>Develop an Identity and Brand</a:t>
            </a:r>
          </a:p>
        </p:txBody>
      </p:sp>
      <p:pic>
        <p:nvPicPr>
          <p:cNvPr id="77830" name="Picture 5" descr="Asset map.jpg"/>
          <p:cNvPicPr>
            <a:picLocks noChangeAspect="1"/>
          </p:cNvPicPr>
          <p:nvPr/>
        </p:nvPicPr>
        <p:blipFill>
          <a:blip r:embed="rId2"/>
          <a:srcRect/>
          <a:stretch>
            <a:fillRect/>
          </a:stretch>
        </p:blipFill>
        <p:spPr bwMode="auto">
          <a:xfrm>
            <a:off x="6066837" y="2400149"/>
            <a:ext cx="2696163" cy="2019451"/>
          </a:xfrm>
          <a:prstGeom prst="rect">
            <a:avLst/>
          </a:prstGeom>
          <a:solidFill>
            <a:srgbClr val="FFFFFF">
              <a:shade val="85000"/>
            </a:srgbClr>
          </a:solidFill>
          <a:ln w="38100" cap="sq" cmpd="sng" algn="ctr">
            <a:solidFill>
              <a:srgbClr val="FFFFFF"/>
            </a:solidFill>
            <a:prstDash val="solid"/>
            <a:miter lim="800000"/>
            <a:headEnd type="none" w="med" len="med"/>
            <a:tailEnd type="none" w="med" len="med"/>
          </a:ln>
          <a:effectLst/>
          <a:scene3d>
            <a:camera prst="orthographicFront"/>
            <a:lightRig rig="twoPt" dir="t">
              <a:rot lat="0" lon="0" rev="7200000"/>
            </a:lightRig>
          </a:scene3d>
          <a:sp3d>
            <a:bevelT w="25400" h="19050"/>
            <a:contourClr>
              <a:srgbClr val="FFFFFF"/>
            </a:contourClr>
          </a:sp3d>
        </p:spPr>
      </p:pic>
      <p:sp>
        <p:nvSpPr>
          <p:cNvPr id="77829" name="TextBox 4"/>
          <p:cNvSpPr txBox="1">
            <a:spLocks noChangeArrowheads="1"/>
          </p:cNvSpPr>
          <p:nvPr/>
        </p:nvSpPr>
        <p:spPr bwMode="auto">
          <a:xfrm>
            <a:off x="304800" y="3951288"/>
            <a:ext cx="5715000" cy="1077912"/>
          </a:xfrm>
          <a:prstGeom prst="rect">
            <a:avLst/>
          </a:prstGeom>
          <a:noFill/>
          <a:ln w="9525">
            <a:noFill/>
            <a:miter lim="800000"/>
            <a:headEnd/>
            <a:tailEnd/>
          </a:ln>
        </p:spPr>
        <p:txBody>
          <a:bodyPr>
            <a:prstTxWarp prst="textNoShape">
              <a:avLst/>
            </a:prstTxWarp>
            <a:spAutoFit/>
          </a:bodyPr>
          <a:lstStyle/>
          <a:p>
            <a:pPr marL="346075" indent="-346075">
              <a:spcBef>
                <a:spcPts val="763"/>
              </a:spcBef>
              <a:buFont typeface="Arial" charset="0"/>
              <a:buChar char="•"/>
            </a:pPr>
            <a:r>
              <a:rPr lang="en-US" sz="3200" dirty="0">
                <a:latin typeface="Lucida Grande" charset="0"/>
                <a:ea typeface="Lucida Grande" charset="0"/>
                <a:cs typeface="Lucida Grande" charset="0"/>
              </a:rPr>
              <a:t>Create a Cohesive Design for Promotional Materials</a:t>
            </a:r>
          </a:p>
        </p:txBody>
      </p:sp>
      <p:pic>
        <p:nvPicPr>
          <p:cNvPr id="2" name="Picture 8" descr="brand-identity-logo-explained1.jpg"/>
          <p:cNvPicPr>
            <a:picLocks noChangeAspect="1"/>
          </p:cNvPicPr>
          <p:nvPr/>
        </p:nvPicPr>
        <p:blipFill>
          <a:blip r:embed="rId3"/>
          <a:srcRect t="6944" b="30556"/>
          <a:stretch>
            <a:fillRect/>
          </a:stretch>
        </p:blipFill>
        <p:spPr bwMode="auto">
          <a:xfrm>
            <a:off x="2228850" y="5095875"/>
            <a:ext cx="4686300" cy="1685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Title 1"/>
          <p:cNvSpPr>
            <a:spLocks noGrp="1"/>
          </p:cNvSpPr>
          <p:nvPr>
            <p:ph type="title"/>
          </p:nvPr>
        </p:nvSpPr>
        <p:spPr>
          <a:xfrm>
            <a:off x="0" y="0"/>
            <a:ext cx="8991600" cy="2057400"/>
          </a:xfrm>
        </p:spPr>
        <p:txBody>
          <a:bodyPr anchor="ctr"/>
          <a:lstStyle/>
          <a:p>
            <a:r>
              <a:rPr lang="en-US" dirty="0"/>
              <a:t>Use Marketing and Promotional Strategies to Identify Westover Hills as a Shopping Destination</a:t>
            </a:r>
          </a:p>
        </p:txBody>
      </p:sp>
      <p:sp>
        <p:nvSpPr>
          <p:cNvPr id="78851" name="Content Placeholder 2"/>
          <p:cNvSpPr>
            <a:spLocks noGrp="1"/>
          </p:cNvSpPr>
          <p:nvPr>
            <p:ph idx="1"/>
          </p:nvPr>
        </p:nvSpPr>
        <p:spPr>
          <a:xfrm>
            <a:off x="304800" y="2209800"/>
            <a:ext cx="6019800" cy="2743200"/>
          </a:xfrm>
        </p:spPr>
        <p:txBody>
          <a:bodyPr anchor="ctr"/>
          <a:lstStyle/>
          <a:p>
            <a:pPr indent="-346075"/>
            <a:r>
              <a:rPr lang="en-US" dirty="0"/>
              <a:t>Promote Westover Hills as a Shopping Destination</a:t>
            </a:r>
          </a:p>
          <a:p>
            <a:pPr indent="-346075"/>
            <a:r>
              <a:rPr lang="en-US" dirty="0"/>
              <a:t>Share Positive News Stories</a:t>
            </a:r>
          </a:p>
          <a:p>
            <a:pPr indent="-346075"/>
            <a:r>
              <a:rPr lang="en-US" dirty="0"/>
              <a:t>Create and Maintain</a:t>
            </a:r>
            <a:r>
              <a:rPr lang="en-US" dirty="0" smtClean="0"/>
              <a:t> A </a:t>
            </a:r>
            <a:r>
              <a:rPr lang="en-US" dirty="0"/>
              <a:t>Website</a:t>
            </a:r>
          </a:p>
        </p:txBody>
      </p:sp>
      <p:pic>
        <p:nvPicPr>
          <p:cNvPr id="78852" name="Picture 3" descr="News.jpg"/>
          <p:cNvPicPr>
            <a:picLocks noChangeAspect="1"/>
          </p:cNvPicPr>
          <p:nvPr/>
        </p:nvPicPr>
        <p:blipFill>
          <a:blip r:embed="rId2"/>
          <a:srcRect/>
          <a:stretch>
            <a:fillRect/>
          </a:stretch>
        </p:blipFill>
        <p:spPr bwMode="auto">
          <a:xfrm>
            <a:off x="6453188" y="4811713"/>
            <a:ext cx="2424112" cy="1817687"/>
          </a:xfrm>
          <a:prstGeom prst="rect">
            <a:avLst/>
          </a:prstGeom>
          <a:ln w="15875"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p:spPr>
      </p:pic>
      <p:pic>
        <p:nvPicPr>
          <p:cNvPr id="78853" name="Picture 5" descr="jumpto-internet-security-for-the-price-of-a-coffee.png"/>
          <p:cNvPicPr>
            <a:picLocks noChangeAspect="1"/>
          </p:cNvPicPr>
          <p:nvPr/>
        </p:nvPicPr>
        <p:blipFill>
          <a:blip r:embed="rId3"/>
          <a:srcRect/>
          <a:stretch>
            <a:fillRect/>
          </a:stretch>
        </p:blipFill>
        <p:spPr bwMode="auto">
          <a:xfrm>
            <a:off x="1460500" y="5111750"/>
            <a:ext cx="3708400" cy="1517650"/>
          </a:xfrm>
          <a:prstGeom prst="rect">
            <a:avLst/>
          </a:prstGeom>
          <a:ln w="15875"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p:spPr>
      </p:pic>
      <p:pic>
        <p:nvPicPr>
          <p:cNvPr id="78854" name="Picture 7" descr="shopping-cart.jpg"/>
          <p:cNvPicPr>
            <a:picLocks noChangeAspect="1"/>
          </p:cNvPicPr>
          <p:nvPr/>
        </p:nvPicPr>
        <p:blipFill>
          <a:blip r:embed="rId4"/>
          <a:srcRect/>
          <a:stretch>
            <a:fillRect/>
          </a:stretch>
        </p:blipFill>
        <p:spPr bwMode="auto">
          <a:xfrm>
            <a:off x="6484938" y="2438400"/>
            <a:ext cx="2362200" cy="1771650"/>
          </a:xfrm>
          <a:prstGeom prst="rect">
            <a:avLst/>
          </a:prstGeom>
          <a:ln w="15875"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p:spPr>
      </p:pic>
    </p:spTree>
  </p:cSld>
  <p:clrMapOvr>
    <a:masterClrMapping/>
  </p:clrMapOvr>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Title 1"/>
          <p:cNvSpPr>
            <a:spLocks noGrp="1"/>
          </p:cNvSpPr>
          <p:nvPr>
            <p:ph type="title"/>
          </p:nvPr>
        </p:nvSpPr>
        <p:spPr>
          <a:xfrm>
            <a:off x="0" y="0"/>
            <a:ext cx="8534400" cy="1453896"/>
          </a:xfrm>
        </p:spPr>
        <p:txBody>
          <a:bodyPr anchor="ctr"/>
          <a:lstStyle/>
          <a:p>
            <a:r>
              <a:rPr lang="en-US" dirty="0"/>
              <a:t>Develop Retail Marketing and Promotional Strategies</a:t>
            </a:r>
          </a:p>
        </p:txBody>
      </p:sp>
      <p:sp>
        <p:nvSpPr>
          <p:cNvPr id="79875" name="Content Placeholder 2"/>
          <p:cNvSpPr>
            <a:spLocks noGrp="1"/>
          </p:cNvSpPr>
          <p:nvPr>
            <p:ph idx="1"/>
          </p:nvPr>
        </p:nvSpPr>
        <p:spPr>
          <a:xfrm>
            <a:off x="457200" y="2122488"/>
            <a:ext cx="3962400" cy="1219200"/>
          </a:xfrm>
        </p:spPr>
        <p:txBody>
          <a:bodyPr/>
          <a:lstStyle/>
          <a:p>
            <a:r>
              <a:rPr lang="en-US" dirty="0"/>
              <a:t>Expand Social Media Advertising</a:t>
            </a:r>
          </a:p>
        </p:txBody>
      </p:sp>
      <p:pic>
        <p:nvPicPr>
          <p:cNvPr id="79876" name="Picture 3" descr="puffinbirthday.jpg"/>
          <p:cNvPicPr>
            <a:picLocks noChangeAspect="1"/>
          </p:cNvPicPr>
          <p:nvPr/>
        </p:nvPicPr>
        <p:blipFill>
          <a:blip r:embed="rId2"/>
          <a:srcRect l="27501" t="11250" b="13750"/>
          <a:stretch>
            <a:fillRect/>
          </a:stretch>
        </p:blipFill>
        <p:spPr bwMode="auto">
          <a:xfrm>
            <a:off x="304800" y="3768725"/>
            <a:ext cx="4038600" cy="2784475"/>
          </a:xfrm>
          <a:prstGeom prst="rect">
            <a:avLst/>
          </a:prstGeom>
          <a:solidFill>
            <a:srgbClr val="FFFFFF">
              <a:shade val="85000"/>
            </a:srgbClr>
          </a:solidFill>
          <a:ln w="381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9877" name="Picture 5" descr="soc.png"/>
          <p:cNvPicPr>
            <a:picLocks noChangeAspect="1"/>
          </p:cNvPicPr>
          <p:nvPr/>
        </p:nvPicPr>
        <p:blipFill>
          <a:blip r:embed="rId3"/>
          <a:srcRect/>
          <a:stretch>
            <a:fillRect/>
          </a:stretch>
        </p:blipFill>
        <p:spPr bwMode="auto">
          <a:xfrm>
            <a:off x="5638800" y="1500188"/>
            <a:ext cx="2362200" cy="2462212"/>
          </a:xfrm>
          <a:prstGeom prst="rect">
            <a:avLst/>
          </a:prstGeom>
          <a:ln w="3175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p:spPr>
      </p:pic>
      <p:sp>
        <p:nvSpPr>
          <p:cNvPr id="79878" name="Content Placeholder 2"/>
          <p:cNvSpPr txBox="1">
            <a:spLocks/>
          </p:cNvSpPr>
          <p:nvPr/>
        </p:nvSpPr>
        <p:spPr bwMode="auto">
          <a:xfrm>
            <a:off x="4648200" y="4343400"/>
            <a:ext cx="4343400" cy="2057400"/>
          </a:xfrm>
          <a:prstGeom prst="rect">
            <a:avLst/>
          </a:prstGeom>
          <a:noFill/>
          <a:ln w="9525">
            <a:noFill/>
            <a:miter lim="800000"/>
            <a:headEnd/>
            <a:tailEnd/>
          </a:ln>
        </p:spPr>
        <p:txBody>
          <a:bodyPr>
            <a:prstTxWarp prst="textNoShape">
              <a:avLst/>
            </a:prstTxWarp>
          </a:bodyPr>
          <a:lstStyle/>
          <a:p>
            <a:pPr marL="342900" indent="-342900" defTabSz="457200">
              <a:lnSpc>
                <a:spcPct val="90000"/>
              </a:lnSpc>
              <a:spcBef>
                <a:spcPct val="20000"/>
              </a:spcBef>
              <a:buFont typeface="Arial" charset="0"/>
              <a:buChar char="•"/>
            </a:pPr>
            <a:r>
              <a:rPr lang="en-US" sz="3200" dirty="0">
                <a:solidFill>
                  <a:schemeClr val="tx1"/>
                </a:solidFill>
                <a:latin typeface="Lucida Grande" charset="0"/>
              </a:rPr>
              <a:t>Design Attractive Window Displays</a:t>
            </a:r>
          </a:p>
          <a:p>
            <a:pPr marL="342900" indent="-342900" defTabSz="457200">
              <a:lnSpc>
                <a:spcPct val="90000"/>
              </a:lnSpc>
              <a:spcBef>
                <a:spcPct val="20000"/>
              </a:spcBef>
              <a:buFont typeface="Arial" charset="0"/>
              <a:buChar char="•"/>
            </a:pPr>
            <a:r>
              <a:rPr lang="en-US" sz="3200" dirty="0">
                <a:solidFill>
                  <a:schemeClr val="tx1"/>
                </a:solidFill>
                <a:latin typeface="Lucida Grande" charset="0"/>
              </a:rPr>
              <a:t>Cross Promotional Advertising</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Title 1"/>
          <p:cNvSpPr>
            <a:spLocks noGrp="1"/>
          </p:cNvSpPr>
          <p:nvPr>
            <p:ph type="title"/>
          </p:nvPr>
        </p:nvSpPr>
        <p:spPr>
          <a:xfrm>
            <a:off x="0" y="0"/>
            <a:ext cx="8534400" cy="1453896"/>
          </a:xfrm>
        </p:spPr>
        <p:txBody>
          <a:bodyPr anchor="ctr"/>
          <a:lstStyle/>
          <a:p>
            <a:r>
              <a:rPr lang="en-US" dirty="0"/>
              <a:t>Organize and Promote Special Events in Westover Hills</a:t>
            </a:r>
          </a:p>
        </p:txBody>
      </p:sp>
      <p:sp>
        <p:nvSpPr>
          <p:cNvPr id="80899" name="Content Placeholder 2"/>
          <p:cNvSpPr>
            <a:spLocks noGrp="1"/>
          </p:cNvSpPr>
          <p:nvPr>
            <p:ph idx="1"/>
          </p:nvPr>
        </p:nvSpPr>
        <p:spPr>
          <a:xfrm>
            <a:off x="304800" y="2171700"/>
            <a:ext cx="3733800" cy="1143000"/>
          </a:xfrm>
        </p:spPr>
        <p:txBody>
          <a:bodyPr/>
          <a:lstStyle/>
          <a:p>
            <a:r>
              <a:rPr lang="en-US"/>
              <a:t>Organize Special Events</a:t>
            </a:r>
          </a:p>
        </p:txBody>
      </p:sp>
      <p:pic>
        <p:nvPicPr>
          <p:cNvPr id="80900" name="Picture 3" descr="calendar.jpg"/>
          <p:cNvPicPr>
            <a:picLocks noChangeAspect="1"/>
          </p:cNvPicPr>
          <p:nvPr/>
        </p:nvPicPr>
        <p:blipFill>
          <a:blip r:embed="rId2"/>
          <a:srcRect/>
          <a:stretch>
            <a:fillRect/>
          </a:stretch>
        </p:blipFill>
        <p:spPr bwMode="auto">
          <a:xfrm>
            <a:off x="381000" y="4038600"/>
            <a:ext cx="3398838" cy="2370138"/>
          </a:xfrm>
          <a:prstGeom prst="rect">
            <a:avLst/>
          </a:prstGeom>
          <a:ln w="3175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p:spPr>
      </p:pic>
      <p:pic>
        <p:nvPicPr>
          <p:cNvPr id="80901" name="Picture 4" descr="special_event_sign.gif"/>
          <p:cNvPicPr>
            <a:picLocks noChangeAspect="1"/>
          </p:cNvPicPr>
          <p:nvPr/>
        </p:nvPicPr>
        <p:blipFill>
          <a:blip r:embed="rId3"/>
          <a:srcRect/>
          <a:stretch>
            <a:fillRect/>
          </a:stretch>
        </p:blipFill>
        <p:spPr bwMode="auto">
          <a:xfrm>
            <a:off x="5475288" y="1371600"/>
            <a:ext cx="2754312" cy="2743200"/>
          </a:xfrm>
          <a:prstGeom prst="rect">
            <a:avLst/>
          </a:prstGeom>
          <a:noFill/>
          <a:ln w="9525">
            <a:noFill/>
            <a:miter lim="800000"/>
            <a:headEnd/>
            <a:tailEnd/>
          </a:ln>
        </p:spPr>
      </p:pic>
      <p:sp>
        <p:nvSpPr>
          <p:cNvPr id="80902" name="Content Placeholder 2"/>
          <p:cNvSpPr txBox="1">
            <a:spLocks/>
          </p:cNvSpPr>
          <p:nvPr/>
        </p:nvSpPr>
        <p:spPr bwMode="auto">
          <a:xfrm>
            <a:off x="4267200" y="4618038"/>
            <a:ext cx="4648200" cy="1211262"/>
          </a:xfrm>
          <a:prstGeom prst="rect">
            <a:avLst/>
          </a:prstGeom>
          <a:noFill/>
          <a:ln w="9525">
            <a:noFill/>
            <a:miter lim="800000"/>
            <a:headEnd/>
            <a:tailEnd/>
          </a:ln>
        </p:spPr>
        <p:txBody>
          <a:bodyPr>
            <a:prstTxWarp prst="textNoShape">
              <a:avLst/>
            </a:prstTxWarp>
          </a:bodyPr>
          <a:lstStyle/>
          <a:p>
            <a:pPr marL="342900" indent="-342900" defTabSz="457200">
              <a:spcBef>
                <a:spcPct val="20000"/>
              </a:spcBef>
              <a:buFont typeface="Arial" charset="0"/>
              <a:buChar char="•"/>
            </a:pPr>
            <a:r>
              <a:rPr lang="en-US" sz="3200">
                <a:solidFill>
                  <a:schemeClr val="tx1"/>
                </a:solidFill>
                <a:latin typeface="Lucida Grande" charset="0"/>
              </a:rPr>
              <a:t>Create and Maintain a Calendar of Events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041904"/>
            <a:ext cx="7772400" cy="774192"/>
          </a:xfrm>
        </p:spPr>
        <p:txBody>
          <a:bodyPr anchor="ctr"/>
          <a:lstStyle/>
          <a:p>
            <a:pPr algn="ctr"/>
            <a:r>
              <a:rPr lang="en-US" cap="none" dirty="0"/>
              <a:t>DESIGN</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a:xfrm>
            <a:off x="0" y="0"/>
            <a:ext cx="8534400" cy="762000"/>
          </a:xfrm>
        </p:spPr>
        <p:txBody>
          <a:bodyPr anchor="ctr"/>
          <a:lstStyle/>
          <a:p>
            <a:pPr eaLnBrk="1" hangingPunct="1"/>
            <a:r>
              <a:rPr lang="en-US" dirty="0"/>
              <a:t>Previous Plans</a:t>
            </a:r>
          </a:p>
        </p:txBody>
      </p:sp>
      <p:sp>
        <p:nvSpPr>
          <p:cNvPr id="41987" name="Rectangle 2"/>
          <p:cNvSpPr>
            <a:spLocks noGrp="1" noChangeArrowheads="1"/>
          </p:cNvSpPr>
          <p:nvPr>
            <p:ph type="body" idx="1"/>
          </p:nvPr>
        </p:nvSpPr>
        <p:spPr>
          <a:xfrm>
            <a:off x="304800" y="1003300"/>
            <a:ext cx="8229600" cy="2273300"/>
          </a:xfrm>
        </p:spPr>
        <p:txBody>
          <a:bodyPr/>
          <a:lstStyle/>
          <a:p>
            <a:pPr marL="304800" indent="-304800" eaLnBrk="1" hangingPunct="1">
              <a:spcBef>
                <a:spcPct val="0"/>
              </a:spcBef>
              <a:buClrTx/>
              <a:buFont typeface="Lucida Grande" charset="0"/>
              <a:buChar char="•"/>
            </a:pPr>
            <a:r>
              <a:rPr lang="en-US" sz="2800"/>
              <a:t>Urban Commercial Revitalization (1990)</a:t>
            </a:r>
          </a:p>
          <a:p>
            <a:pPr marL="304800" indent="-304800" eaLnBrk="1" hangingPunct="1">
              <a:spcBef>
                <a:spcPts val="1400"/>
              </a:spcBef>
              <a:buClrTx/>
              <a:buFont typeface="Lucida Grande" charset="0"/>
              <a:buChar char="•"/>
            </a:pPr>
            <a:r>
              <a:rPr lang="en-US" sz="2800"/>
              <a:t>Westover Hills Shopper Profile (1993)</a:t>
            </a:r>
          </a:p>
          <a:p>
            <a:pPr marL="304800" indent="-304800" eaLnBrk="1" hangingPunct="1">
              <a:spcBef>
                <a:spcPts val="1400"/>
              </a:spcBef>
              <a:buClrTx/>
              <a:buFont typeface="Lucida Grande" charset="0"/>
              <a:buChar char="•"/>
            </a:pPr>
            <a:r>
              <a:rPr lang="en-US" sz="2800"/>
              <a:t>Walks of Westover Master Plan (1995)</a:t>
            </a:r>
          </a:p>
        </p:txBody>
      </p:sp>
      <p:pic>
        <p:nvPicPr>
          <p:cNvPr id="13315" name="Picture 3"/>
          <p:cNvPicPr>
            <a:picLocks noChangeArrowheads="1"/>
          </p:cNvPicPr>
          <p:nvPr/>
        </p:nvPicPr>
        <p:blipFill>
          <a:blip r:embed="rId3"/>
          <a:srcRect l="23061" t="26938" r="19022" b="9084"/>
          <a:stretch>
            <a:fillRect/>
          </a:stretch>
        </p:blipFill>
        <p:spPr bwMode="auto">
          <a:xfrm>
            <a:off x="647700" y="3632200"/>
            <a:ext cx="3276600" cy="2895600"/>
          </a:xfrm>
          <a:prstGeom prst="rect">
            <a:avLst/>
          </a:prstGeom>
          <a:noFill/>
          <a:ln w="9525">
            <a:noFill/>
            <a:miter lim="800000"/>
            <a:headEnd/>
            <a:tailEnd/>
          </a:ln>
          <a:effectLst>
            <a:outerShdw blurRad="127000" dist="76199" dir="2700000" algn="ctr" rotWithShape="0">
              <a:schemeClr val="bg2">
                <a:alpha val="75000"/>
              </a:schemeClr>
            </a:outerShdw>
          </a:effectLst>
        </p:spPr>
      </p:pic>
      <p:pic>
        <p:nvPicPr>
          <p:cNvPr id="13316" name="Picture 4"/>
          <p:cNvPicPr>
            <a:picLocks noChangeAspect="1" noChangeArrowheads="1"/>
          </p:cNvPicPr>
          <p:nvPr/>
        </p:nvPicPr>
        <p:blipFill>
          <a:blip r:embed="rId4"/>
          <a:srcRect/>
          <a:stretch>
            <a:fillRect/>
          </a:stretch>
        </p:blipFill>
        <p:spPr bwMode="auto">
          <a:xfrm>
            <a:off x="4997450" y="3992563"/>
            <a:ext cx="3086100" cy="2174875"/>
          </a:xfrm>
          <a:prstGeom prst="rect">
            <a:avLst/>
          </a:prstGeom>
          <a:noFill/>
          <a:ln w="9525">
            <a:noFill/>
            <a:miter lim="800000"/>
            <a:headEnd/>
            <a:tailEnd/>
          </a:ln>
          <a:effectLst>
            <a:outerShdw blurRad="127000" dist="76199" dir="2700000" algn="ctr" rotWithShape="0">
              <a:schemeClr val="bg2">
                <a:alpha val="75000"/>
              </a:schemeClr>
            </a:outerShdw>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9144000" cy="2133600"/>
          </a:xfrm>
        </p:spPr>
        <p:txBody>
          <a:bodyPr anchor="ctr"/>
          <a:lstStyle/>
          <a:p>
            <a:r>
              <a:rPr lang="en-US" dirty="0" smtClean="0"/>
              <a:t>Establish </a:t>
            </a:r>
            <a:r>
              <a:rPr lang="en-US" dirty="0"/>
              <a:t>the Westover Hills Commercial District as a</a:t>
            </a:r>
            <a:r>
              <a:rPr lang="en-US" dirty="0" smtClean="0"/>
              <a:t> Distinct Place </a:t>
            </a:r>
            <a:r>
              <a:rPr lang="en-US" dirty="0"/>
              <a:t>in the City of Richmond</a:t>
            </a:r>
          </a:p>
        </p:txBody>
      </p:sp>
      <p:sp>
        <p:nvSpPr>
          <p:cNvPr id="3075" name="Content Placeholder 2"/>
          <p:cNvSpPr>
            <a:spLocks noGrp="1"/>
          </p:cNvSpPr>
          <p:nvPr>
            <p:ph idx="1"/>
          </p:nvPr>
        </p:nvSpPr>
        <p:spPr>
          <a:xfrm>
            <a:off x="304800" y="2362200"/>
            <a:ext cx="8229600" cy="3352800"/>
          </a:xfrm>
        </p:spPr>
        <p:txBody>
          <a:bodyPr/>
          <a:lstStyle/>
          <a:p>
            <a:r>
              <a:rPr lang="en-US" dirty="0"/>
              <a:t>Install</a:t>
            </a:r>
            <a:r>
              <a:rPr lang="en-US" dirty="0" smtClean="0"/>
              <a:t> Banners </a:t>
            </a:r>
            <a:r>
              <a:rPr lang="en-US" dirty="0"/>
              <a:t>that</a:t>
            </a:r>
            <a:r>
              <a:rPr lang="en-US" dirty="0" smtClean="0"/>
              <a:t> Visually Identify </a:t>
            </a:r>
            <a:r>
              <a:rPr lang="en-US" dirty="0"/>
              <a:t>the Westover Hills Commercial District</a:t>
            </a:r>
          </a:p>
          <a:p>
            <a:r>
              <a:rPr lang="en-US" dirty="0"/>
              <a:t>Install Way-finding Signs to Connect the Westover Hills Commercial District to Nearby Attractions </a:t>
            </a:r>
          </a:p>
          <a:p>
            <a:r>
              <a:rPr lang="en-US" dirty="0"/>
              <a:t>Place a Design Feature at</a:t>
            </a:r>
            <a:r>
              <a:rPr lang="en-US" dirty="0" smtClean="0"/>
              <a:t> Each Gateway </a:t>
            </a:r>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bwMode="auto">
          <a:xfrm>
            <a:off x="85884" y="1828800"/>
            <a:ext cx="8972232" cy="3383280"/>
          </a:xfrm>
          <a:prstGeom prst="rect">
            <a:avLst/>
          </a:prstGeom>
          <a:noFill/>
          <a:ln w="38100" cap="sq">
            <a:solidFill>
              <a:schemeClr val="accent1"/>
            </a:solidFill>
            <a:miter lim="800000"/>
            <a:headEnd/>
            <a:tailEnd/>
          </a:ln>
          <a:effectLst>
            <a:outerShdw blurRad="50800" dist="38100" dir="2700000" algn="tl" rotWithShape="0">
              <a:srgbClr val="000000">
                <a:alpha val="42999"/>
              </a:srgbClr>
            </a:outerShdw>
          </a:effectLst>
        </p:spPr>
      </p:pic>
      <p:pic>
        <p:nvPicPr>
          <p:cNvPr id="4" name="Picture 3"/>
          <p:cNvPicPr>
            <a:picLocks noChangeAspect="1"/>
          </p:cNvPicPr>
          <p:nvPr/>
        </p:nvPicPr>
        <p:blipFill>
          <a:blip r:embed="rId3"/>
          <a:srcRect t="25043" b="18295"/>
          <a:stretch>
            <a:fillRect/>
          </a:stretch>
        </p:blipFill>
        <p:spPr bwMode="auto">
          <a:xfrm>
            <a:off x="85885" y="1828800"/>
            <a:ext cx="8979408" cy="3385987"/>
          </a:xfrm>
          <a:prstGeom prst="rect">
            <a:avLst/>
          </a:prstGeom>
          <a:noFill/>
          <a:ln w="38100" cap="sq">
            <a:solidFill>
              <a:schemeClr val="accent1"/>
            </a:solidFill>
            <a:miter lim="800000"/>
            <a:headEnd/>
            <a:tailEnd/>
          </a:ln>
          <a:effectLst>
            <a:outerShdw blurRad="50800" dist="38100" dir="2700000" algn="tl" rotWithShape="0">
              <a:srgbClr val="000000">
                <a:alpha val="42999"/>
              </a:srgbClr>
            </a:outerShdw>
          </a:effectLst>
        </p:spPr>
      </p:pic>
      <p:sp>
        <p:nvSpPr>
          <p:cNvPr id="6" name="Content Placeholder 2"/>
          <p:cNvSpPr>
            <a:spLocks noGrp="1"/>
          </p:cNvSpPr>
          <p:nvPr>
            <p:ph idx="1"/>
          </p:nvPr>
        </p:nvSpPr>
        <p:spPr>
          <a:xfrm>
            <a:off x="457200" y="377952"/>
            <a:ext cx="8229600" cy="612648"/>
          </a:xfrm>
        </p:spPr>
        <p:txBody>
          <a:bodyPr/>
          <a:lstStyle/>
          <a:p>
            <a:pPr marL="0" indent="0" algn="ctr">
              <a:buFont typeface="Arial" charset="0"/>
              <a:buNone/>
            </a:pPr>
            <a:r>
              <a:rPr lang="en-US" dirty="0" smtClean="0"/>
              <a:t>Design Feature At Gateway</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1453896"/>
          </a:xfrm>
        </p:spPr>
        <p:txBody>
          <a:bodyPr anchor="ctr"/>
          <a:lstStyle/>
          <a:p>
            <a:r>
              <a:rPr lang="en-US" sz="4300" dirty="0" smtClean="0"/>
              <a:t>Improve </a:t>
            </a:r>
            <a:r>
              <a:rPr lang="en-US" sz="4300" dirty="0"/>
              <a:t>the</a:t>
            </a:r>
            <a:r>
              <a:rPr lang="en-US" sz="4300" dirty="0" smtClean="0"/>
              <a:t> Curb Appeal </a:t>
            </a:r>
            <a:r>
              <a:rPr lang="en-US" sz="4300" dirty="0"/>
              <a:t>of the</a:t>
            </a:r>
            <a:r>
              <a:rPr lang="en-US" sz="4300" dirty="0" smtClean="0"/>
              <a:t> Commercial </a:t>
            </a:r>
            <a:r>
              <a:rPr lang="en-US" sz="4300" dirty="0"/>
              <a:t>District</a:t>
            </a:r>
          </a:p>
        </p:txBody>
      </p:sp>
      <p:sp>
        <p:nvSpPr>
          <p:cNvPr id="7171" name="Content Placeholder 2"/>
          <p:cNvSpPr>
            <a:spLocks noGrp="1"/>
          </p:cNvSpPr>
          <p:nvPr>
            <p:ph idx="1"/>
          </p:nvPr>
        </p:nvSpPr>
        <p:spPr>
          <a:xfrm>
            <a:off x="152400" y="2286000"/>
            <a:ext cx="8229600" cy="2590800"/>
          </a:xfrm>
        </p:spPr>
        <p:txBody>
          <a:bodyPr/>
          <a:lstStyle/>
          <a:p>
            <a:r>
              <a:rPr lang="en-US" dirty="0"/>
              <a:t>Upgrade</a:t>
            </a:r>
            <a:r>
              <a:rPr lang="en-US" dirty="0" smtClean="0"/>
              <a:t> Building Facades</a:t>
            </a:r>
            <a:endParaRPr lang="en-US" dirty="0"/>
          </a:p>
          <a:p>
            <a:r>
              <a:rPr lang="en-US" dirty="0"/>
              <a:t>Investigate</a:t>
            </a:r>
            <a:r>
              <a:rPr lang="en-US" dirty="0" smtClean="0"/>
              <a:t> Options </a:t>
            </a:r>
            <a:r>
              <a:rPr lang="en-US" dirty="0"/>
              <a:t>for</a:t>
            </a:r>
            <a:r>
              <a:rPr lang="en-US" dirty="0" smtClean="0"/>
              <a:t> Putting Vacant Lots </a:t>
            </a:r>
            <a:r>
              <a:rPr lang="en-US" dirty="0"/>
              <a:t>on Forest Hill </a:t>
            </a:r>
            <a:r>
              <a:rPr lang="en-US" dirty="0" smtClean="0"/>
              <a:t>Ave. </a:t>
            </a:r>
            <a:r>
              <a:rPr lang="en-US" dirty="0"/>
              <a:t>to</a:t>
            </a:r>
            <a:r>
              <a:rPr lang="en-US" dirty="0" smtClean="0"/>
              <a:t> Productive Use</a:t>
            </a:r>
            <a:endParaRPr lang="en-US" dirty="0"/>
          </a:p>
          <a:p>
            <a:pPr>
              <a:buFont typeface="Arial" charset="0"/>
              <a:buNone/>
            </a:pPr>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381000"/>
            <a:ext cx="9144000" cy="609600"/>
          </a:xfrm>
        </p:spPr>
        <p:txBody>
          <a:bodyPr anchor="ctr"/>
          <a:lstStyle/>
          <a:p>
            <a:pPr marL="0" indent="0" algn="ctr">
              <a:buFont typeface="Arial" charset="0"/>
              <a:buNone/>
            </a:pPr>
            <a:r>
              <a:rPr lang="en-US" dirty="0"/>
              <a:t>First</a:t>
            </a:r>
            <a:r>
              <a:rPr lang="en-US" dirty="0" smtClean="0"/>
              <a:t> Design Alternative </a:t>
            </a:r>
            <a:r>
              <a:rPr lang="en-US" dirty="0"/>
              <a:t>for the</a:t>
            </a:r>
            <a:r>
              <a:rPr lang="en-US" dirty="0" smtClean="0"/>
              <a:t> Vacant Lot</a:t>
            </a:r>
            <a:endParaRPr lang="en-US" dirty="0"/>
          </a:p>
        </p:txBody>
      </p:sp>
      <p:pic>
        <p:nvPicPr>
          <p:cNvPr id="2" name="Picture 1"/>
          <p:cNvPicPr>
            <a:picLocks noChangeAspect="1"/>
          </p:cNvPicPr>
          <p:nvPr/>
        </p:nvPicPr>
        <p:blipFill>
          <a:blip r:embed="rId2"/>
          <a:srcRect/>
          <a:stretch>
            <a:fillRect/>
          </a:stretch>
        </p:blipFill>
        <p:spPr bwMode="auto">
          <a:xfrm>
            <a:off x="82296" y="1736008"/>
            <a:ext cx="8979408" cy="3385985"/>
          </a:xfrm>
          <a:prstGeom prst="rect">
            <a:avLst/>
          </a:prstGeom>
          <a:noFill/>
          <a:ln w="38100" cap="sq">
            <a:solidFill>
              <a:schemeClr val="accent1"/>
            </a:solidFill>
            <a:miter lim="800000"/>
            <a:headEnd/>
            <a:tailEnd/>
          </a:ln>
          <a:effectLst>
            <a:outerShdw blurRad="50800" dist="38100" dir="2700000" algn="tl" rotWithShape="0">
              <a:srgbClr val="000000">
                <a:alpha val="42999"/>
              </a:srgbClr>
            </a:outerShdw>
          </a:effectLst>
        </p:spPr>
      </p:pic>
      <p:pic>
        <p:nvPicPr>
          <p:cNvPr id="5" name="Picture 4"/>
          <p:cNvPicPr>
            <a:picLocks noChangeAspect="1" noChangeArrowheads="1"/>
          </p:cNvPicPr>
          <p:nvPr/>
        </p:nvPicPr>
        <p:blipFill>
          <a:blip r:embed="rId3"/>
          <a:srcRect l="35577" t="23376" r="8813" b="7069"/>
          <a:stretch>
            <a:fillRect/>
          </a:stretch>
        </p:blipFill>
        <p:spPr bwMode="auto">
          <a:xfrm>
            <a:off x="82296" y="1745361"/>
            <a:ext cx="8979408" cy="3367278"/>
          </a:xfrm>
          <a:prstGeom prst="rect">
            <a:avLst/>
          </a:prstGeom>
          <a:solidFill>
            <a:srgbClr val="FFFFFF">
              <a:shade val="85000"/>
            </a:srgbClr>
          </a:solidFill>
          <a:ln w="381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Content Placeholder 2"/>
          <p:cNvSpPr txBox="1">
            <a:spLocks/>
          </p:cNvSpPr>
          <p:nvPr/>
        </p:nvSpPr>
        <p:spPr bwMode="auto">
          <a:xfrm>
            <a:off x="0" y="381000"/>
            <a:ext cx="9144000" cy="609600"/>
          </a:xfrm>
          <a:prstGeom prst="rect">
            <a:avLst/>
          </a:prstGeom>
          <a:noFill/>
          <a:ln w="12700">
            <a:noFill/>
            <a:miter lim="800000"/>
            <a:headEnd/>
            <a:tailEnd/>
          </a:ln>
          <a:effectLst/>
        </p:spPr>
        <p:txBody>
          <a:bodyPr lIns="38100" tIns="38100" rIns="38100" bIns="38100">
            <a:prstTxWarp prst="textNoShape">
              <a:avLst/>
            </a:prstTxWarp>
          </a:bodyPr>
          <a:lstStyle/>
          <a:p>
            <a:pPr algn="ctr" eaLnBrk="0" hangingPunct="0">
              <a:spcBef>
                <a:spcPts val="800"/>
              </a:spcBef>
              <a:buClr>
                <a:srgbClr val="E3DFBA"/>
              </a:buClr>
              <a:buSzPct val="100000"/>
              <a:buFont typeface="Arial" charset="0"/>
              <a:buNone/>
            </a:pPr>
            <a:r>
              <a:rPr lang="en-US" sz="3200" dirty="0">
                <a:solidFill>
                  <a:schemeClr val="tx1"/>
                </a:solidFill>
                <a:latin typeface="Lucida Grande" charset="0"/>
                <a:sym typeface="Lucida Grande" charset="0"/>
              </a:rPr>
              <a:t>Second</a:t>
            </a:r>
            <a:r>
              <a:rPr lang="en-US" sz="3200" dirty="0" smtClean="0">
                <a:solidFill>
                  <a:schemeClr val="tx1"/>
                </a:solidFill>
                <a:latin typeface="Lucida Grande" charset="0"/>
                <a:sym typeface="Lucida Grande" charset="0"/>
              </a:rPr>
              <a:t> Design </a:t>
            </a:r>
            <a:r>
              <a:rPr lang="en-US" sz="3200" dirty="0">
                <a:solidFill>
                  <a:schemeClr val="tx1"/>
                </a:solidFill>
                <a:latin typeface="Lucida Grande" charset="0"/>
                <a:sym typeface="Lucida Grande" charset="0"/>
              </a:rPr>
              <a:t>A</a:t>
            </a:r>
            <a:r>
              <a:rPr lang="en-US" sz="3200" dirty="0" smtClean="0">
                <a:solidFill>
                  <a:schemeClr val="tx1"/>
                </a:solidFill>
                <a:latin typeface="Lucida Grande" charset="0"/>
                <a:sym typeface="Lucida Grande" charset="0"/>
              </a:rPr>
              <a:t>lternative </a:t>
            </a:r>
            <a:r>
              <a:rPr lang="en-US" sz="3200" dirty="0">
                <a:solidFill>
                  <a:schemeClr val="tx1"/>
                </a:solidFill>
                <a:latin typeface="Lucida Grande" charset="0"/>
                <a:sym typeface="Lucida Grande" charset="0"/>
              </a:rPr>
              <a:t>for the</a:t>
            </a:r>
            <a:r>
              <a:rPr lang="en-US" sz="3200" dirty="0" smtClean="0">
                <a:solidFill>
                  <a:schemeClr val="tx1"/>
                </a:solidFill>
                <a:latin typeface="Lucida Grande" charset="0"/>
                <a:sym typeface="Lucida Grande" charset="0"/>
              </a:rPr>
              <a:t> Vacant </a:t>
            </a:r>
            <a:r>
              <a:rPr lang="en-US" sz="3200" dirty="0">
                <a:solidFill>
                  <a:schemeClr val="tx1"/>
                </a:solidFill>
                <a:latin typeface="Lucida Grande" charset="0"/>
                <a:sym typeface="Lucida Grande" charset="0"/>
              </a:rPr>
              <a:t>L</a:t>
            </a:r>
            <a:r>
              <a:rPr lang="en-US" sz="3200" dirty="0" smtClean="0">
                <a:solidFill>
                  <a:schemeClr val="tx1"/>
                </a:solidFill>
                <a:latin typeface="Lucida Grande" charset="0"/>
                <a:sym typeface="Lucida Grande" charset="0"/>
              </a:rPr>
              <a:t>ot</a:t>
            </a:r>
            <a:endParaRPr lang="en-US" sz="3200" dirty="0">
              <a:solidFill>
                <a:schemeClr val="tx1"/>
              </a:solidFill>
              <a:latin typeface="Lucida Grande" charset="0"/>
              <a:sym typeface="Lucida Grande" charset="0"/>
            </a:endParaRPr>
          </a:p>
        </p:txBody>
      </p:sp>
      <p:pic>
        <p:nvPicPr>
          <p:cNvPr id="39939" name="Picture 1"/>
          <p:cNvPicPr>
            <a:picLocks noChangeAspect="1"/>
          </p:cNvPicPr>
          <p:nvPr/>
        </p:nvPicPr>
        <p:blipFill>
          <a:blip r:embed="rId2"/>
          <a:srcRect/>
          <a:stretch>
            <a:fillRect/>
          </a:stretch>
        </p:blipFill>
        <p:spPr bwMode="auto">
          <a:xfrm>
            <a:off x="82296" y="1777319"/>
            <a:ext cx="8979408" cy="3303362"/>
          </a:xfrm>
          <a:prstGeom prst="rect">
            <a:avLst/>
          </a:prstGeom>
          <a:noFill/>
          <a:ln w="38100" cap="sq">
            <a:solidFill>
              <a:schemeClr val="accent1"/>
            </a:solidFill>
            <a:miter lim="800000"/>
            <a:headEnd/>
            <a:tailEnd/>
          </a:ln>
          <a:effectLst>
            <a:outerShdw blurRad="50800" dist="38100" dir="2700000" algn="tl" rotWithShape="0">
              <a:srgbClr val="000000">
                <a:alpha val="42999"/>
              </a:srgbClr>
            </a:outerShdw>
          </a:effectLst>
        </p:spPr>
      </p:pic>
      <p:pic>
        <p:nvPicPr>
          <p:cNvPr id="2" name="Picture 1"/>
          <p:cNvPicPr>
            <a:picLocks noChangeAspect="1"/>
          </p:cNvPicPr>
          <p:nvPr/>
        </p:nvPicPr>
        <p:blipFill>
          <a:blip r:embed="rId3"/>
          <a:srcRect l="9975" t="19325" b="25397"/>
          <a:stretch>
            <a:fillRect/>
          </a:stretch>
        </p:blipFill>
        <p:spPr bwMode="auto">
          <a:xfrm>
            <a:off x="82296" y="1802038"/>
            <a:ext cx="8979408" cy="3303362"/>
          </a:xfrm>
          <a:prstGeom prst="rect">
            <a:avLst/>
          </a:prstGeom>
          <a:solidFill>
            <a:srgbClr val="FFFFFF">
              <a:shade val="85000"/>
            </a:srgbClr>
          </a:solidFill>
          <a:ln w="381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2139696"/>
          </a:xfrm>
        </p:spPr>
        <p:txBody>
          <a:bodyPr anchor="ctr"/>
          <a:lstStyle/>
          <a:p>
            <a:r>
              <a:rPr lang="en-US" dirty="0" smtClean="0"/>
              <a:t>Make </a:t>
            </a:r>
            <a:r>
              <a:rPr lang="en-US" dirty="0"/>
              <a:t>the Intersection of Westover Hills</a:t>
            </a:r>
            <a:r>
              <a:rPr lang="en-US" dirty="0" smtClean="0"/>
              <a:t> and </a:t>
            </a:r>
            <a:r>
              <a:rPr lang="en-US" dirty="0"/>
              <a:t>Forest Hill</a:t>
            </a:r>
            <a:r>
              <a:rPr lang="en-US" dirty="0" smtClean="0"/>
              <a:t> the </a:t>
            </a:r>
            <a:r>
              <a:rPr lang="en-US" dirty="0"/>
              <a:t>Visual</a:t>
            </a:r>
            <a:r>
              <a:rPr lang="en-US" dirty="0" smtClean="0"/>
              <a:t> Focal Point </a:t>
            </a:r>
            <a:r>
              <a:rPr lang="en-US" dirty="0"/>
              <a:t>of the</a:t>
            </a:r>
            <a:r>
              <a:rPr lang="en-US" dirty="0" smtClean="0"/>
              <a:t> District</a:t>
            </a:r>
            <a:endParaRPr lang="en-US" dirty="0"/>
          </a:p>
        </p:txBody>
      </p:sp>
      <p:sp>
        <p:nvSpPr>
          <p:cNvPr id="8195" name="Content Placeholder 2"/>
          <p:cNvSpPr>
            <a:spLocks noGrp="1"/>
          </p:cNvSpPr>
          <p:nvPr>
            <p:ph idx="1"/>
          </p:nvPr>
        </p:nvSpPr>
        <p:spPr>
          <a:xfrm>
            <a:off x="304800" y="2438400"/>
            <a:ext cx="8229600" cy="2667000"/>
          </a:xfrm>
        </p:spPr>
        <p:txBody>
          <a:bodyPr/>
          <a:lstStyle/>
          <a:p>
            <a:r>
              <a:rPr lang="en-US" dirty="0"/>
              <a:t>Make the</a:t>
            </a:r>
            <a:r>
              <a:rPr lang="en-US" dirty="0" smtClean="0"/>
              <a:t> Intersection </a:t>
            </a:r>
            <a:r>
              <a:rPr lang="en-US" dirty="0"/>
              <a:t>the</a:t>
            </a:r>
            <a:r>
              <a:rPr lang="en-US" dirty="0" smtClean="0"/>
              <a:t> Focal Point </a:t>
            </a:r>
            <a:endParaRPr lang="en-US" dirty="0"/>
          </a:p>
          <a:p>
            <a:r>
              <a:rPr lang="en-US" dirty="0"/>
              <a:t>Make the</a:t>
            </a:r>
            <a:r>
              <a:rPr lang="en-US" dirty="0" smtClean="0"/>
              <a:t> Intersection Safe </a:t>
            </a:r>
            <a:r>
              <a:rPr lang="en-US" dirty="0"/>
              <a:t>for</a:t>
            </a:r>
            <a:r>
              <a:rPr lang="en-US" dirty="0" smtClean="0"/>
              <a:t> all Users</a:t>
            </a:r>
            <a:endParaRPr lang="en-US" dirty="0"/>
          </a:p>
          <a:p>
            <a:r>
              <a:rPr lang="en-US" dirty="0"/>
              <a:t>Increase</a:t>
            </a:r>
            <a:r>
              <a:rPr lang="en-US" dirty="0" smtClean="0"/>
              <a:t> Safety </a:t>
            </a:r>
            <a:r>
              <a:rPr lang="en-US" dirty="0"/>
              <a:t>for</a:t>
            </a:r>
            <a:r>
              <a:rPr lang="en-US" dirty="0" smtClean="0"/>
              <a:t> Pedestrians Crossing </a:t>
            </a:r>
            <a:r>
              <a:rPr lang="en-US" dirty="0"/>
              <a:t>the Street</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2209800" y="381000"/>
            <a:ext cx="4724400" cy="609600"/>
          </a:xfrm>
        </p:spPr>
        <p:txBody>
          <a:bodyPr anchor="ctr"/>
          <a:lstStyle/>
          <a:p>
            <a:pPr marL="0" indent="0" algn="ctr">
              <a:buFont typeface="Arial" charset="0"/>
              <a:buNone/>
            </a:pPr>
            <a:r>
              <a:rPr lang="en-US" dirty="0"/>
              <a:t>Traffic Circle</a:t>
            </a:r>
          </a:p>
        </p:txBody>
      </p:sp>
      <p:pic>
        <p:nvPicPr>
          <p:cNvPr id="41987" name="Picture 1"/>
          <p:cNvPicPr>
            <a:picLocks noChangeAspect="1"/>
          </p:cNvPicPr>
          <p:nvPr/>
        </p:nvPicPr>
        <p:blipFill>
          <a:blip r:embed="rId2"/>
          <a:srcRect/>
          <a:stretch>
            <a:fillRect/>
          </a:stretch>
        </p:blipFill>
        <p:spPr bwMode="auto">
          <a:xfrm>
            <a:off x="82296" y="1943100"/>
            <a:ext cx="8979408" cy="3385985"/>
          </a:xfrm>
          <a:prstGeom prst="rect">
            <a:avLst/>
          </a:prstGeom>
          <a:noFill/>
          <a:ln w="38100" cap="sq">
            <a:solidFill>
              <a:schemeClr val="accent1"/>
            </a:solidFill>
            <a:miter lim="800000"/>
            <a:headEnd/>
            <a:tailEnd/>
          </a:ln>
          <a:effectLst>
            <a:outerShdw blurRad="50800" dist="38100" dir="2700000" algn="tl" rotWithShape="0">
              <a:srgbClr val="000000">
                <a:alpha val="42999"/>
              </a:srgbClr>
            </a:outerShdw>
          </a:effectLst>
        </p:spPr>
      </p:pic>
      <p:pic>
        <p:nvPicPr>
          <p:cNvPr id="5" name="Picture 4"/>
          <p:cNvPicPr>
            <a:picLocks noChangeAspect="1" noChangeArrowheads="1"/>
          </p:cNvPicPr>
          <p:nvPr/>
        </p:nvPicPr>
        <p:blipFill>
          <a:blip r:embed="rId3"/>
          <a:srcRect l="17468" t="8838" b="10490"/>
          <a:stretch>
            <a:fillRect/>
          </a:stretch>
        </p:blipFill>
        <p:spPr bwMode="auto">
          <a:xfrm>
            <a:off x="82296" y="1943100"/>
            <a:ext cx="8979408" cy="3407538"/>
          </a:xfrm>
          <a:prstGeom prst="rect">
            <a:avLst/>
          </a:prstGeom>
          <a:solidFill>
            <a:srgbClr val="FFFFFF">
              <a:shade val="85000"/>
            </a:srgbClr>
          </a:solidFill>
          <a:ln w="381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9144000" cy="1453896"/>
          </a:xfrm>
        </p:spPr>
        <p:txBody>
          <a:bodyPr anchor="ctr"/>
          <a:lstStyle/>
          <a:p>
            <a:r>
              <a:rPr lang="en-US" dirty="0" smtClean="0"/>
              <a:t>Make </a:t>
            </a:r>
            <a:r>
              <a:rPr lang="en-US" dirty="0" smtClean="0"/>
              <a:t>the </a:t>
            </a:r>
            <a:r>
              <a:rPr lang="en-US" dirty="0"/>
              <a:t>Commercial District Pedestrian Friendly</a:t>
            </a:r>
          </a:p>
        </p:txBody>
      </p:sp>
      <p:sp>
        <p:nvSpPr>
          <p:cNvPr id="10243" name="Content Placeholder 2"/>
          <p:cNvSpPr>
            <a:spLocks noGrp="1"/>
          </p:cNvSpPr>
          <p:nvPr>
            <p:ph idx="1"/>
          </p:nvPr>
        </p:nvSpPr>
        <p:spPr>
          <a:xfrm>
            <a:off x="304800" y="1828800"/>
            <a:ext cx="8229600" cy="2667000"/>
          </a:xfrm>
        </p:spPr>
        <p:txBody>
          <a:bodyPr/>
          <a:lstStyle/>
          <a:p>
            <a:r>
              <a:rPr lang="en-US" dirty="0"/>
              <a:t>Increase Safety for Pedestrians Crossing the Street</a:t>
            </a:r>
          </a:p>
          <a:p>
            <a:r>
              <a:rPr lang="en-US" dirty="0"/>
              <a:t>Repair</a:t>
            </a:r>
            <a:r>
              <a:rPr lang="en-US" dirty="0" smtClean="0"/>
              <a:t> Broken Sidewalks </a:t>
            </a:r>
            <a:r>
              <a:rPr lang="en-US" dirty="0"/>
              <a:t>in the District</a:t>
            </a:r>
          </a:p>
          <a:p>
            <a:r>
              <a:rPr lang="en-US" dirty="0"/>
              <a:t>Expand and</a:t>
            </a:r>
            <a:r>
              <a:rPr lang="en-US" dirty="0" smtClean="0"/>
              <a:t> Improve Landscaping Features</a:t>
            </a:r>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Content Placeholder 2"/>
          <p:cNvSpPr txBox="1">
            <a:spLocks/>
          </p:cNvSpPr>
          <p:nvPr/>
        </p:nvSpPr>
        <p:spPr bwMode="auto">
          <a:xfrm>
            <a:off x="0" y="381000"/>
            <a:ext cx="9144000" cy="609600"/>
          </a:xfrm>
          <a:prstGeom prst="rect">
            <a:avLst/>
          </a:prstGeom>
          <a:noFill/>
          <a:ln w="12700">
            <a:noFill/>
            <a:miter lim="800000"/>
            <a:headEnd/>
            <a:tailEnd/>
          </a:ln>
          <a:effectLst/>
        </p:spPr>
        <p:txBody>
          <a:bodyPr lIns="38100" tIns="38100" rIns="38100" bIns="38100">
            <a:prstTxWarp prst="textNoShape">
              <a:avLst/>
            </a:prstTxWarp>
          </a:bodyPr>
          <a:lstStyle/>
          <a:p>
            <a:pPr algn="ctr" eaLnBrk="0" hangingPunct="0">
              <a:spcBef>
                <a:spcPts val="800"/>
              </a:spcBef>
              <a:buClr>
                <a:srgbClr val="E3DFBA"/>
              </a:buClr>
              <a:buSzPct val="100000"/>
              <a:buFont typeface="Arial" charset="0"/>
              <a:buNone/>
            </a:pPr>
            <a:r>
              <a:rPr lang="en-US" sz="3200" dirty="0">
                <a:solidFill>
                  <a:schemeClr val="tx1"/>
                </a:solidFill>
                <a:latin typeface="Lucida Grande" charset="0"/>
                <a:sym typeface="Lucida Grande" charset="0"/>
              </a:rPr>
              <a:t>Median Extension with Pedestrian Refuges</a:t>
            </a:r>
          </a:p>
        </p:txBody>
      </p:sp>
      <p:pic>
        <p:nvPicPr>
          <p:cNvPr id="43011" name="Picture 1"/>
          <p:cNvPicPr>
            <a:picLocks noChangeAspect="1"/>
          </p:cNvPicPr>
          <p:nvPr/>
        </p:nvPicPr>
        <p:blipFill>
          <a:blip r:embed="rId2"/>
          <a:srcRect t="7241"/>
          <a:stretch>
            <a:fillRect/>
          </a:stretch>
        </p:blipFill>
        <p:spPr bwMode="auto">
          <a:xfrm>
            <a:off x="82296" y="1858604"/>
            <a:ext cx="8979408" cy="3140793"/>
          </a:xfrm>
          <a:prstGeom prst="rect">
            <a:avLst/>
          </a:prstGeom>
          <a:noFill/>
          <a:ln w="38100" cap="sq">
            <a:solidFill>
              <a:schemeClr val="accent1"/>
            </a:solidFill>
            <a:miter lim="800000"/>
            <a:headEnd/>
            <a:tailEnd/>
          </a:ln>
          <a:effectLst>
            <a:outerShdw blurRad="50800" dist="38100" dir="2700000" algn="tl" rotWithShape="0">
              <a:srgbClr val="000000">
                <a:alpha val="42999"/>
              </a:srgbClr>
            </a:outerShdw>
          </a:effectLst>
        </p:spPr>
      </p:pic>
      <p:pic>
        <p:nvPicPr>
          <p:cNvPr id="2" name="Picture 1"/>
          <p:cNvPicPr>
            <a:picLocks noChangeAspect="1"/>
          </p:cNvPicPr>
          <p:nvPr/>
        </p:nvPicPr>
        <p:blipFill>
          <a:blip r:embed="rId3"/>
          <a:srcRect r="10812"/>
          <a:stretch>
            <a:fillRect/>
          </a:stretch>
        </p:blipFill>
        <p:spPr bwMode="auto">
          <a:xfrm>
            <a:off x="82296" y="1858442"/>
            <a:ext cx="8979408" cy="3141117"/>
          </a:xfrm>
          <a:prstGeom prst="rect">
            <a:avLst/>
          </a:prstGeom>
          <a:noFill/>
          <a:ln w="38100" cap="sq">
            <a:solidFill>
              <a:schemeClr val="accent1"/>
            </a:solidFill>
            <a:miter lim="800000"/>
            <a:headEnd/>
            <a:tailEnd/>
          </a:ln>
          <a:effectLst>
            <a:outerShdw blurRad="50800" dist="38100" dir="2700000" algn="tl" rotWithShape="0">
              <a:srgbClr val="000000">
                <a:alpha val="42999"/>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0" y="377952"/>
            <a:ext cx="9144000" cy="612648"/>
          </a:xfrm>
        </p:spPr>
        <p:txBody>
          <a:bodyPr anchor="ctr"/>
          <a:lstStyle/>
          <a:p>
            <a:pPr marL="0" indent="0" algn="ctr">
              <a:buFont typeface="Arial" charset="0"/>
              <a:buNone/>
            </a:pPr>
            <a:r>
              <a:rPr lang="en-US" sz="3000" dirty="0"/>
              <a:t>New</a:t>
            </a:r>
            <a:r>
              <a:rPr lang="en-US" sz="3000" dirty="0" smtClean="0"/>
              <a:t> Crosswalk </a:t>
            </a:r>
            <a:r>
              <a:rPr lang="en-US" sz="3000" dirty="0"/>
              <a:t>in</a:t>
            </a:r>
            <a:r>
              <a:rPr lang="en-US" sz="3000" dirty="0" smtClean="0"/>
              <a:t> Front </a:t>
            </a:r>
            <a:r>
              <a:rPr lang="en-US" sz="3000" dirty="0"/>
              <a:t>of</a:t>
            </a:r>
            <a:r>
              <a:rPr lang="en-US" sz="3000" dirty="0" smtClean="0"/>
              <a:t> Vacant Lot With Trees</a:t>
            </a:r>
            <a:endParaRPr lang="en-US" sz="3000" dirty="0"/>
          </a:p>
        </p:txBody>
      </p:sp>
      <p:pic>
        <p:nvPicPr>
          <p:cNvPr id="45059" name="Picture 1"/>
          <p:cNvPicPr>
            <a:picLocks noChangeAspect="1"/>
          </p:cNvPicPr>
          <p:nvPr/>
        </p:nvPicPr>
        <p:blipFill>
          <a:blip r:embed="rId2"/>
          <a:srcRect/>
          <a:stretch>
            <a:fillRect/>
          </a:stretch>
        </p:blipFill>
        <p:spPr bwMode="auto">
          <a:xfrm>
            <a:off x="76200" y="1736008"/>
            <a:ext cx="8979408" cy="3385985"/>
          </a:xfrm>
          <a:prstGeom prst="rect">
            <a:avLst/>
          </a:prstGeom>
          <a:noFill/>
          <a:ln w="38100" cap="sq">
            <a:solidFill>
              <a:schemeClr val="accent1"/>
            </a:solidFill>
            <a:miter lim="800000"/>
            <a:headEnd/>
            <a:tailEnd/>
          </a:ln>
          <a:effectLst>
            <a:outerShdw blurRad="50800" dist="38100" dir="2700000" algn="tl" rotWithShape="0">
              <a:srgbClr val="000000">
                <a:alpha val="42999"/>
              </a:srgbClr>
            </a:outerShdw>
          </a:effectLst>
        </p:spPr>
      </p:pic>
      <p:pic>
        <p:nvPicPr>
          <p:cNvPr id="2" name="Picture 1"/>
          <p:cNvPicPr>
            <a:picLocks noChangeAspect="1"/>
          </p:cNvPicPr>
          <p:nvPr/>
        </p:nvPicPr>
        <p:blipFill>
          <a:blip r:embed="rId3"/>
          <a:srcRect r="29738"/>
          <a:stretch>
            <a:fillRect/>
          </a:stretch>
        </p:blipFill>
        <p:spPr bwMode="auto">
          <a:xfrm>
            <a:off x="73152" y="1749323"/>
            <a:ext cx="8979408" cy="3359354"/>
          </a:xfrm>
          <a:prstGeom prst="rect">
            <a:avLst/>
          </a:prstGeom>
          <a:noFill/>
          <a:ln w="38100" cap="sq">
            <a:solidFill>
              <a:schemeClr val="accent1"/>
            </a:solidFill>
            <a:miter lim="800000"/>
            <a:headEnd/>
            <a:tailEnd/>
          </a:ln>
          <a:effectLst>
            <a:outerShdw blurRad="50800" dist="38100" dir="2700000" algn="tl" rotWithShape="0">
              <a:srgbClr val="000000">
                <a:alpha val="42999"/>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1"/>
          <p:cNvSpPr>
            <a:spLocks noGrp="1" noChangeArrowheads="1"/>
          </p:cNvSpPr>
          <p:nvPr>
            <p:ph type="title"/>
          </p:nvPr>
        </p:nvSpPr>
        <p:spPr>
          <a:xfrm>
            <a:off x="0" y="0"/>
            <a:ext cx="8534400" cy="762000"/>
          </a:xfrm>
        </p:spPr>
        <p:txBody>
          <a:bodyPr anchor="ctr"/>
          <a:lstStyle/>
          <a:p>
            <a:pPr eaLnBrk="1" hangingPunct="1"/>
            <a:r>
              <a:rPr lang="en-US" dirty="0"/>
              <a:t>Surrounding Influences</a:t>
            </a:r>
          </a:p>
        </p:txBody>
      </p:sp>
      <p:pic>
        <p:nvPicPr>
          <p:cNvPr id="17411" name="Picture 3"/>
          <p:cNvPicPr>
            <a:picLocks noChangeAspect="1" noChangeArrowheads="1"/>
          </p:cNvPicPr>
          <p:nvPr/>
        </p:nvPicPr>
        <p:blipFill>
          <a:blip r:embed="rId3"/>
          <a:srcRect/>
          <a:stretch>
            <a:fillRect/>
          </a:stretch>
        </p:blipFill>
        <p:spPr bwMode="auto">
          <a:xfrm>
            <a:off x="5638800" y="990600"/>
            <a:ext cx="3162300" cy="2371725"/>
          </a:xfrm>
          <a:prstGeom prst="rect">
            <a:avLst/>
          </a:prstGeom>
          <a:noFill/>
          <a:ln w="9525">
            <a:noFill/>
            <a:miter lim="800000"/>
            <a:headEnd/>
            <a:tailEnd/>
          </a:ln>
          <a:effectLst>
            <a:outerShdw blurRad="127000" dist="76199" dir="2700000" algn="ctr" rotWithShape="0">
              <a:schemeClr val="bg2">
                <a:alpha val="75000"/>
              </a:schemeClr>
            </a:outerShdw>
          </a:effectLst>
        </p:spPr>
      </p:pic>
      <p:pic>
        <p:nvPicPr>
          <p:cNvPr id="17412" name="Picture 4"/>
          <p:cNvPicPr>
            <a:picLocks noChangeAspect="1" noChangeArrowheads="1"/>
          </p:cNvPicPr>
          <p:nvPr/>
        </p:nvPicPr>
        <p:blipFill>
          <a:blip r:embed="rId4"/>
          <a:srcRect/>
          <a:stretch>
            <a:fillRect/>
          </a:stretch>
        </p:blipFill>
        <p:spPr bwMode="auto">
          <a:xfrm>
            <a:off x="5638800" y="4025900"/>
            <a:ext cx="3162300" cy="2370138"/>
          </a:xfrm>
          <a:prstGeom prst="rect">
            <a:avLst/>
          </a:prstGeom>
          <a:noFill/>
          <a:ln w="9525">
            <a:noFill/>
            <a:miter lim="800000"/>
            <a:headEnd/>
            <a:tailEnd/>
          </a:ln>
          <a:effectLst>
            <a:outerShdw blurRad="127000" dist="76199" dir="2700000" algn="ctr" rotWithShape="0">
              <a:schemeClr val="bg2">
                <a:alpha val="75000"/>
              </a:schemeClr>
            </a:outerShdw>
          </a:effectLst>
        </p:spPr>
      </p:pic>
      <p:pic>
        <p:nvPicPr>
          <p:cNvPr id="44037" name="Picture 3"/>
          <p:cNvPicPr>
            <a:picLocks noChangeAspect="1"/>
          </p:cNvPicPr>
          <p:nvPr/>
        </p:nvPicPr>
        <p:blipFill>
          <a:blip r:embed="rId5"/>
          <a:srcRect/>
          <a:stretch>
            <a:fillRect/>
          </a:stretch>
        </p:blipFill>
        <p:spPr bwMode="auto">
          <a:xfrm>
            <a:off x="228600" y="1143000"/>
            <a:ext cx="5222875" cy="5092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1450848"/>
          </a:xfrm>
        </p:spPr>
        <p:txBody>
          <a:bodyPr anchor="ctr"/>
          <a:lstStyle/>
          <a:p>
            <a:r>
              <a:rPr lang="en-US" dirty="0" smtClean="0"/>
              <a:t>Create a Bicycle-Friendly Environment </a:t>
            </a:r>
            <a:endParaRPr lang="en-US" dirty="0"/>
          </a:p>
        </p:txBody>
      </p:sp>
      <p:sp>
        <p:nvSpPr>
          <p:cNvPr id="13315" name="Content Placeholder 2"/>
          <p:cNvSpPr>
            <a:spLocks noGrp="1"/>
          </p:cNvSpPr>
          <p:nvPr>
            <p:ph idx="1"/>
          </p:nvPr>
        </p:nvSpPr>
        <p:spPr>
          <a:xfrm>
            <a:off x="304800" y="1676400"/>
            <a:ext cx="8229600" cy="1600200"/>
          </a:xfrm>
        </p:spPr>
        <p:txBody>
          <a:bodyPr/>
          <a:lstStyle/>
          <a:p>
            <a:r>
              <a:rPr lang="en-US" dirty="0"/>
              <a:t>Incorporate</a:t>
            </a:r>
            <a:r>
              <a:rPr lang="en-US" dirty="0" smtClean="0"/>
              <a:t> Bicycle Usage </a:t>
            </a:r>
            <a:endParaRPr lang="en-US" dirty="0"/>
          </a:p>
          <a:p>
            <a:r>
              <a:rPr lang="en-US" dirty="0"/>
              <a:t>Install</a:t>
            </a:r>
            <a:r>
              <a:rPr lang="en-US" dirty="0" smtClean="0"/>
              <a:t> Bicycle Parking Racks</a:t>
            </a:r>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7" name="Content Placeholder 3"/>
          <p:cNvPicPr>
            <a:picLocks noGrp="1" noChangeAspect="1"/>
          </p:cNvPicPr>
          <p:nvPr>
            <p:ph idx="1"/>
          </p:nvPr>
        </p:nvPicPr>
        <p:blipFill>
          <a:blip r:embed="rId2"/>
          <a:srcRect/>
          <a:stretch>
            <a:fillRect/>
          </a:stretch>
        </p:blipFill>
        <p:spPr>
          <a:xfrm>
            <a:off x="85883" y="1737360"/>
            <a:ext cx="8972235" cy="3383280"/>
          </a:xfrm>
          <a:ln w="38100" cap="sq">
            <a:solidFill>
              <a:schemeClr val="accent1"/>
            </a:solidFill>
          </a:ln>
          <a:effectLst>
            <a:outerShdw blurRad="50800" dist="38100" dir="2700000" algn="tl" rotWithShape="0">
              <a:srgbClr val="000000">
                <a:alpha val="42999"/>
              </a:srgbClr>
            </a:outerShdw>
          </a:effectLst>
        </p:spPr>
      </p:pic>
      <p:pic>
        <p:nvPicPr>
          <p:cNvPr id="2" name="Picture 1"/>
          <p:cNvPicPr>
            <a:picLocks noChangeAspect="1"/>
          </p:cNvPicPr>
          <p:nvPr/>
        </p:nvPicPr>
        <p:blipFill>
          <a:blip r:embed="rId3"/>
          <a:srcRect t="41714"/>
          <a:stretch>
            <a:fillRect/>
          </a:stretch>
        </p:blipFill>
        <p:spPr bwMode="auto">
          <a:xfrm>
            <a:off x="85250" y="1737360"/>
            <a:ext cx="8973500" cy="3383280"/>
          </a:xfrm>
          <a:prstGeom prst="rect">
            <a:avLst/>
          </a:prstGeom>
          <a:noFill/>
          <a:ln w="38100" cap="sq">
            <a:solidFill>
              <a:schemeClr val="accent1"/>
            </a:solidFill>
            <a:miter lim="800000"/>
            <a:headEnd/>
            <a:tailEnd/>
          </a:ln>
          <a:effectLst>
            <a:outerShdw blurRad="50800" dist="38100" dir="2700000" algn="tl" rotWithShape="0">
              <a:srgbClr val="000000">
                <a:alpha val="42999"/>
              </a:srgbClr>
            </a:outerShdw>
          </a:effectLst>
        </p:spPr>
      </p:pic>
      <p:sp>
        <p:nvSpPr>
          <p:cNvPr id="5" name="Content Placeholder 2"/>
          <p:cNvSpPr txBox="1">
            <a:spLocks/>
          </p:cNvSpPr>
          <p:nvPr/>
        </p:nvSpPr>
        <p:spPr bwMode="auto">
          <a:xfrm>
            <a:off x="457200" y="381000"/>
            <a:ext cx="8229600" cy="6096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marL="342900" marR="0" lvl="0" indent="-342900" algn="ctr" defTabSz="914400" rtl="0" eaLnBrk="0" fontAlgn="base" latinLnBrk="0" hangingPunct="0">
              <a:lnSpc>
                <a:spcPct val="100000"/>
              </a:lnSpc>
              <a:spcBef>
                <a:spcPts val="800"/>
              </a:spcBef>
              <a:spcAft>
                <a:spcPct val="0"/>
              </a:spcAft>
              <a:buClr>
                <a:srgbClr val="E3DFBA"/>
              </a:buClr>
              <a:buSzPct val="100000"/>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sym typeface="Lucida Grande" charset="0"/>
              </a:rPr>
              <a:t>Create A Bicycle-Friendly</a:t>
            </a:r>
            <a:r>
              <a:rPr kumimoji="0" lang="en-US" sz="3200" b="0" i="0" u="none" strike="noStrike" kern="0" cap="none" spc="0" normalizeH="0" noProof="0" dirty="0" smtClean="0">
                <a:ln>
                  <a:noFill/>
                </a:ln>
                <a:solidFill>
                  <a:schemeClr val="tx1"/>
                </a:solidFill>
                <a:effectLst/>
                <a:uLnTx/>
                <a:uFillTx/>
                <a:latin typeface="+mn-lt"/>
                <a:ea typeface="+mn-ea"/>
                <a:cs typeface="+mn-cs"/>
                <a:sym typeface="Lucida Grande" charset="0"/>
              </a:rPr>
              <a:t> Environment</a:t>
            </a:r>
            <a:endParaRPr kumimoji="0" lang="en-US" sz="3200" b="0" i="0" u="none" strike="noStrike" kern="0" cap="none" spc="0" normalizeH="0" baseline="0" noProof="0" dirty="0">
              <a:ln>
                <a:noFill/>
              </a:ln>
              <a:solidFill>
                <a:schemeClr val="tx1"/>
              </a:solidFill>
              <a:effectLst/>
              <a:uLnTx/>
              <a:uFillTx/>
              <a:latin typeface="+mn-lt"/>
              <a:ea typeface="+mn-ea"/>
              <a:cs typeface="+mn-cs"/>
              <a:sym typeface="Lucida Grande"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0"/>
            <a:ext cx="8534400" cy="768096"/>
          </a:xfrm>
        </p:spPr>
        <p:txBody>
          <a:bodyPr anchor="ctr"/>
          <a:lstStyle/>
          <a:p>
            <a:r>
              <a:rPr lang="en-US" dirty="0" smtClean="0"/>
              <a:t>Improve </a:t>
            </a:r>
            <a:r>
              <a:rPr lang="en-US" dirty="0"/>
              <a:t>Parking Accessibility</a:t>
            </a:r>
          </a:p>
        </p:txBody>
      </p:sp>
      <p:sp>
        <p:nvSpPr>
          <p:cNvPr id="15363" name="Content Placeholder 2"/>
          <p:cNvSpPr>
            <a:spLocks noGrp="1"/>
          </p:cNvSpPr>
          <p:nvPr>
            <p:ph idx="1"/>
          </p:nvPr>
        </p:nvSpPr>
        <p:spPr>
          <a:xfrm>
            <a:off x="304800" y="1295400"/>
            <a:ext cx="8229600" cy="1676400"/>
          </a:xfrm>
        </p:spPr>
        <p:txBody>
          <a:bodyPr/>
          <a:lstStyle/>
          <a:p>
            <a:r>
              <a:rPr lang="en-US" dirty="0"/>
              <a:t>Improve</a:t>
            </a:r>
            <a:r>
              <a:rPr lang="en-US" dirty="0" smtClean="0"/>
              <a:t> On-Street Parking</a:t>
            </a:r>
            <a:endParaRPr lang="en-US" dirty="0"/>
          </a:p>
          <a:p>
            <a:r>
              <a:rPr lang="en-US" dirty="0"/>
              <a:t>Improve</a:t>
            </a:r>
            <a:r>
              <a:rPr lang="en-US" dirty="0" smtClean="0"/>
              <a:t> Off-Street Parking</a:t>
            </a:r>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0" y="381000"/>
            <a:ext cx="9144000" cy="609600"/>
          </a:xfrm>
        </p:spPr>
        <p:txBody>
          <a:bodyPr anchor="ctr"/>
          <a:lstStyle/>
          <a:p>
            <a:pPr marL="0" indent="0" algn="ctr">
              <a:buFont typeface="Arial" charset="0"/>
              <a:buNone/>
            </a:pPr>
            <a:r>
              <a:rPr lang="en-US" dirty="0"/>
              <a:t>Improved On</a:t>
            </a:r>
            <a:r>
              <a:rPr lang="en-US" dirty="0" smtClean="0"/>
              <a:t>-Street </a:t>
            </a:r>
            <a:r>
              <a:rPr lang="en-US" dirty="0"/>
              <a:t>Parking</a:t>
            </a:r>
          </a:p>
        </p:txBody>
      </p:sp>
      <p:pic>
        <p:nvPicPr>
          <p:cNvPr id="16388" name="Picture 1"/>
          <p:cNvPicPr>
            <a:picLocks noChangeAspect="1"/>
          </p:cNvPicPr>
          <p:nvPr/>
        </p:nvPicPr>
        <p:blipFill>
          <a:blip r:embed="rId2"/>
          <a:srcRect t="-1677"/>
          <a:stretch>
            <a:fillRect/>
          </a:stretch>
        </p:blipFill>
        <p:spPr bwMode="auto">
          <a:xfrm>
            <a:off x="159894" y="1737360"/>
            <a:ext cx="8824213" cy="3383280"/>
          </a:xfrm>
          <a:prstGeom prst="rect">
            <a:avLst/>
          </a:prstGeom>
          <a:solidFill>
            <a:srgbClr val="FFFFFF">
              <a:shade val="85000"/>
            </a:srgbClr>
          </a:solidFill>
          <a:ln w="381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a:srcRect t="487" b="42870"/>
          <a:stretch>
            <a:fillRect/>
          </a:stretch>
        </p:blipFill>
        <p:spPr bwMode="auto">
          <a:xfrm>
            <a:off x="84399" y="1737360"/>
            <a:ext cx="8975202" cy="3383280"/>
          </a:xfrm>
          <a:prstGeom prst="rect">
            <a:avLst/>
          </a:prstGeom>
          <a:noFill/>
          <a:ln w="38100" cap="sq">
            <a:solidFill>
              <a:schemeClr val="accent1"/>
            </a:solidFill>
            <a:miter lim="800000"/>
            <a:headEnd/>
            <a:tailEnd/>
          </a:ln>
          <a:effectLst>
            <a:outerShdw blurRad="50800" dist="38100" dir="2700000" algn="tl" rotWithShape="0">
              <a:srgbClr val="000000">
                <a:alpha val="42999"/>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Title 1"/>
          <p:cNvSpPr>
            <a:spLocks noGrp="1"/>
          </p:cNvSpPr>
          <p:nvPr>
            <p:ph type="title"/>
          </p:nvPr>
        </p:nvSpPr>
        <p:spPr>
          <a:xfrm>
            <a:off x="0" y="0"/>
            <a:ext cx="8534400" cy="762000"/>
          </a:xfrm>
        </p:spPr>
        <p:txBody>
          <a:bodyPr anchor="ctr"/>
          <a:lstStyle/>
          <a:p>
            <a:r>
              <a:rPr lang="en-US" dirty="0" smtClean="0"/>
              <a:t>Conclusion</a:t>
            </a:r>
          </a:p>
        </p:txBody>
      </p:sp>
      <p:sp>
        <p:nvSpPr>
          <p:cNvPr id="99331" name="Content Placeholder 1"/>
          <p:cNvSpPr>
            <a:spLocks noGrp="1"/>
          </p:cNvSpPr>
          <p:nvPr>
            <p:ph idx="1"/>
          </p:nvPr>
        </p:nvSpPr>
        <p:spPr>
          <a:xfrm>
            <a:off x="304800" y="990600"/>
            <a:ext cx="8229600" cy="2667000"/>
          </a:xfrm>
        </p:spPr>
        <p:txBody>
          <a:bodyPr/>
          <a:lstStyle/>
          <a:p>
            <a:r>
              <a:rPr lang="en-US" dirty="0"/>
              <a:t>Website For Report</a:t>
            </a:r>
            <a:r>
              <a:rPr lang="en-US" dirty="0" smtClean="0"/>
              <a:t> &amp; Links</a:t>
            </a:r>
          </a:p>
          <a:p>
            <a:r>
              <a:rPr lang="en-US" dirty="0" smtClean="0"/>
              <a:t>Appendices</a:t>
            </a:r>
          </a:p>
          <a:p>
            <a:r>
              <a:rPr lang="en-US" dirty="0"/>
              <a:t>Implementation Timetable</a:t>
            </a:r>
          </a:p>
          <a:p>
            <a:r>
              <a:rPr lang="en-US" dirty="0"/>
              <a:t>Implementation Handbook</a:t>
            </a:r>
          </a:p>
        </p:txBody>
      </p:sp>
      <p:sp>
        <p:nvSpPr>
          <p:cNvPr id="99332" name="TextBox 3"/>
          <p:cNvSpPr txBox="1">
            <a:spLocks noChangeArrowheads="1"/>
          </p:cNvSpPr>
          <p:nvPr/>
        </p:nvSpPr>
        <p:spPr bwMode="auto">
          <a:xfrm>
            <a:off x="533400" y="5181600"/>
            <a:ext cx="8039100" cy="552450"/>
          </a:xfrm>
          <a:prstGeom prst="rect">
            <a:avLst/>
          </a:prstGeom>
          <a:noFill/>
          <a:ln w="9525">
            <a:noFill/>
            <a:miter lim="800000"/>
            <a:headEnd/>
            <a:tailEnd/>
          </a:ln>
        </p:spPr>
        <p:txBody>
          <a:bodyPr>
            <a:prstTxWarp prst="textNoShape">
              <a:avLst/>
            </a:prstTxWarp>
            <a:spAutoFit/>
          </a:bodyPr>
          <a:lstStyle/>
          <a:p>
            <a:pPr algn="ctr"/>
            <a:r>
              <a:rPr lang="en-US" sz="3000" dirty="0"/>
              <a:t>http://www.has.vcu.edu/usp/MURP/urbcomm</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Title 1"/>
          <p:cNvSpPr>
            <a:spLocks noGrp="1"/>
          </p:cNvSpPr>
          <p:nvPr>
            <p:ph type="title"/>
          </p:nvPr>
        </p:nvSpPr>
        <p:spPr>
          <a:xfrm>
            <a:off x="2476500" y="2057400"/>
            <a:ext cx="4191000" cy="1600200"/>
          </a:xfrm>
        </p:spPr>
        <p:txBody>
          <a:bodyPr anchor="ctr"/>
          <a:lstStyle/>
          <a:p>
            <a:pPr algn="ctr"/>
            <a:r>
              <a:rPr lang="en-US" dirty="0"/>
              <a:t>Thank</a:t>
            </a:r>
            <a:r>
              <a:rPr lang="en-US" dirty="0" smtClean="0"/>
              <a:t> You</a:t>
            </a:r>
            <a:r>
              <a:rPr lang="en-US" dirty="0"/>
              <a:t>!</a:t>
            </a:r>
            <a:br>
              <a:rPr lang="en-US" dirty="0"/>
            </a:br>
            <a:r>
              <a:rPr lang="en-US" dirty="0"/>
              <a:t>Discussion</a:t>
            </a:r>
          </a:p>
        </p:txBody>
      </p:sp>
      <p:sp>
        <p:nvSpPr>
          <p:cNvPr id="100355" name="TextBox 2"/>
          <p:cNvSpPr txBox="1">
            <a:spLocks noChangeArrowheads="1"/>
          </p:cNvSpPr>
          <p:nvPr/>
        </p:nvSpPr>
        <p:spPr bwMode="auto">
          <a:xfrm>
            <a:off x="552450" y="4779963"/>
            <a:ext cx="8039100" cy="554037"/>
          </a:xfrm>
          <a:prstGeom prst="rect">
            <a:avLst/>
          </a:prstGeom>
          <a:noFill/>
          <a:ln w="9525">
            <a:noFill/>
            <a:miter lim="800000"/>
            <a:headEnd/>
            <a:tailEnd/>
          </a:ln>
        </p:spPr>
        <p:txBody>
          <a:bodyPr>
            <a:prstTxWarp prst="textNoShape">
              <a:avLst/>
            </a:prstTxWarp>
            <a:spAutoFit/>
          </a:bodyPr>
          <a:lstStyle/>
          <a:p>
            <a:pPr algn="ctr"/>
            <a:r>
              <a:rPr lang="en-US" sz="3000" dirty="0"/>
              <a:t>http://www.has.vcu.edu/usp/MURP/urbcomm</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
          <p:cNvSpPr>
            <a:spLocks noGrp="1" noChangeArrowheads="1"/>
          </p:cNvSpPr>
          <p:nvPr>
            <p:ph type="title"/>
          </p:nvPr>
        </p:nvSpPr>
        <p:spPr>
          <a:xfrm>
            <a:off x="0" y="0"/>
            <a:ext cx="8534400" cy="762000"/>
          </a:xfrm>
        </p:spPr>
        <p:txBody>
          <a:bodyPr anchor="ctr"/>
          <a:lstStyle/>
          <a:p>
            <a:pPr eaLnBrk="1" hangingPunct="1"/>
            <a:r>
              <a:rPr lang="en-US" dirty="0"/>
              <a:t>Surrounding Commercial</a:t>
            </a:r>
          </a:p>
        </p:txBody>
      </p:sp>
      <p:sp>
        <p:nvSpPr>
          <p:cNvPr id="46083" name="Rectangle 2"/>
          <p:cNvSpPr>
            <a:spLocks noGrp="1" noChangeArrowheads="1"/>
          </p:cNvSpPr>
          <p:nvPr>
            <p:ph type="body" idx="1"/>
          </p:nvPr>
        </p:nvSpPr>
        <p:spPr>
          <a:xfrm>
            <a:off x="3467100" y="2549525"/>
            <a:ext cx="5422900" cy="2541588"/>
          </a:xfrm>
        </p:spPr>
        <p:txBody>
          <a:bodyPr/>
          <a:lstStyle/>
          <a:p>
            <a:pPr marL="304800" indent="-304800" eaLnBrk="1" hangingPunct="1">
              <a:lnSpc>
                <a:spcPct val="150000"/>
              </a:lnSpc>
              <a:spcBef>
                <a:spcPct val="0"/>
              </a:spcBef>
              <a:buClr>
                <a:srgbClr val="C62824"/>
              </a:buClr>
              <a:buSzPct val="80000"/>
              <a:buFont typeface="Lucida Grande" charset="0"/>
              <a:buChar char="•"/>
            </a:pPr>
            <a:r>
              <a:rPr lang="en-US" sz="2800"/>
              <a:t>Parkway Plaza</a:t>
            </a:r>
          </a:p>
          <a:p>
            <a:pPr marL="304800" indent="-304800" eaLnBrk="1" hangingPunct="1">
              <a:lnSpc>
                <a:spcPct val="150000"/>
              </a:lnSpc>
              <a:spcBef>
                <a:spcPct val="0"/>
              </a:spcBef>
              <a:buClr>
                <a:srgbClr val="C62824"/>
              </a:buClr>
              <a:buSzPct val="80000"/>
              <a:buFont typeface="Lucida Grande" charset="0"/>
              <a:buChar char="•"/>
            </a:pPr>
            <a:r>
              <a:rPr lang="en-US" sz="2800"/>
              <a:t>Stratford Hills </a:t>
            </a:r>
          </a:p>
          <a:p>
            <a:pPr marL="304800" indent="-304800" eaLnBrk="1" hangingPunct="1">
              <a:lnSpc>
                <a:spcPct val="150000"/>
              </a:lnSpc>
              <a:spcBef>
                <a:spcPct val="0"/>
              </a:spcBef>
              <a:buClr>
                <a:srgbClr val="C62824"/>
              </a:buClr>
              <a:buSzPct val="80000"/>
              <a:buFont typeface="Lucida Grande" charset="0"/>
              <a:buChar char="•"/>
            </a:pPr>
            <a:r>
              <a:rPr lang="en-US" sz="2800"/>
              <a:t>Southside Plaza</a:t>
            </a:r>
          </a:p>
          <a:p>
            <a:pPr marL="304800" indent="-304800" eaLnBrk="1" hangingPunct="1">
              <a:lnSpc>
                <a:spcPct val="150000"/>
              </a:lnSpc>
              <a:spcBef>
                <a:spcPct val="0"/>
              </a:spcBef>
              <a:buClr>
                <a:srgbClr val="C62824"/>
              </a:buClr>
              <a:buSzPct val="80000"/>
              <a:buFont typeface="Lucida Grande" charset="0"/>
              <a:buChar char="•"/>
            </a:pPr>
            <a:r>
              <a:rPr lang="en-US" sz="2800"/>
              <a:t>Carytown</a:t>
            </a:r>
          </a:p>
        </p:txBody>
      </p:sp>
      <p:pic>
        <p:nvPicPr>
          <p:cNvPr id="18435" name="Picture 3"/>
          <p:cNvPicPr>
            <a:picLocks noChangeArrowheads="1"/>
          </p:cNvPicPr>
          <p:nvPr/>
        </p:nvPicPr>
        <p:blipFill>
          <a:blip r:embed="rId3"/>
          <a:srcRect/>
          <a:stretch>
            <a:fillRect/>
          </a:stretch>
        </p:blipFill>
        <p:spPr bwMode="auto">
          <a:xfrm>
            <a:off x="3471863" y="939800"/>
            <a:ext cx="5422900" cy="1587500"/>
          </a:xfrm>
          <a:prstGeom prst="rect">
            <a:avLst/>
          </a:prstGeom>
          <a:noFill/>
          <a:ln w="12700">
            <a:noFill/>
            <a:miter lim="800000"/>
            <a:headEnd/>
            <a:tailEnd/>
          </a:ln>
          <a:effectLst>
            <a:outerShdw blurRad="127000" dist="76199" dir="2700000" algn="ctr" rotWithShape="0">
              <a:schemeClr val="bg2">
                <a:alpha val="75000"/>
              </a:schemeClr>
            </a:outerShdw>
          </a:effectLst>
        </p:spPr>
      </p:pic>
      <p:pic>
        <p:nvPicPr>
          <p:cNvPr id="18436" name="Picture 4"/>
          <p:cNvPicPr>
            <a:picLocks noChangeArrowheads="1"/>
          </p:cNvPicPr>
          <p:nvPr/>
        </p:nvPicPr>
        <p:blipFill>
          <a:blip r:embed="rId4"/>
          <a:srcRect/>
          <a:stretch>
            <a:fillRect/>
          </a:stretch>
        </p:blipFill>
        <p:spPr bwMode="auto">
          <a:xfrm>
            <a:off x="279400" y="939800"/>
            <a:ext cx="2654300" cy="2730500"/>
          </a:xfrm>
          <a:prstGeom prst="rect">
            <a:avLst/>
          </a:prstGeom>
          <a:noFill/>
          <a:ln w="9525">
            <a:noFill/>
            <a:miter lim="800000"/>
            <a:headEnd/>
            <a:tailEnd/>
          </a:ln>
          <a:effectLst>
            <a:outerShdw blurRad="127000" dist="76199" dir="2700000" algn="ctr" rotWithShape="0">
              <a:schemeClr val="bg2">
                <a:alpha val="75000"/>
              </a:schemeClr>
            </a:outerShdw>
          </a:effectLst>
        </p:spPr>
      </p:pic>
      <p:pic>
        <p:nvPicPr>
          <p:cNvPr id="18437" name="Picture 5"/>
          <p:cNvPicPr>
            <a:picLocks noChangeArrowheads="1"/>
          </p:cNvPicPr>
          <p:nvPr/>
        </p:nvPicPr>
        <p:blipFill>
          <a:blip r:embed="rId5"/>
          <a:srcRect/>
          <a:stretch>
            <a:fillRect/>
          </a:stretch>
        </p:blipFill>
        <p:spPr bwMode="auto">
          <a:xfrm>
            <a:off x="279400" y="4241800"/>
            <a:ext cx="2895600" cy="2019300"/>
          </a:xfrm>
          <a:prstGeom prst="rect">
            <a:avLst/>
          </a:prstGeom>
          <a:noFill/>
          <a:ln w="9525">
            <a:noFill/>
            <a:miter lim="800000"/>
            <a:headEnd/>
            <a:tailEnd/>
          </a:ln>
          <a:effectLst>
            <a:outerShdw blurRad="127000" dist="76199" dir="2700000" algn="ctr" rotWithShape="0">
              <a:schemeClr val="bg2">
                <a:alpha val="75000"/>
              </a:schemeClr>
            </a:outerShdw>
          </a:effectLst>
        </p:spPr>
      </p:pic>
      <p:sp>
        <p:nvSpPr>
          <p:cNvPr id="46087" name="Rectangle 6"/>
          <p:cNvSpPr>
            <a:spLocks/>
          </p:cNvSpPr>
          <p:nvPr/>
        </p:nvSpPr>
        <p:spPr bwMode="auto">
          <a:xfrm>
            <a:off x="3568700" y="5359400"/>
            <a:ext cx="5219700" cy="889000"/>
          </a:xfrm>
          <a:prstGeom prst="rect">
            <a:avLst/>
          </a:prstGeom>
          <a:noFill/>
          <a:ln w="12700">
            <a:noFill/>
            <a:miter lim="800000"/>
            <a:headEnd/>
            <a:tailEnd/>
          </a:ln>
        </p:spPr>
        <p:txBody>
          <a:bodyPr lIns="0" tIns="0" rIns="40639" bIns="0" anchor="ctr">
            <a:prstTxWarp prst="textNoShape">
              <a:avLst/>
            </a:prstTxWarp>
          </a:bodyPr>
          <a:lstStyle/>
          <a:p>
            <a:pPr marL="39688"/>
            <a:r>
              <a:rPr lang="en-US" sz="2400" dirty="0">
                <a:solidFill>
                  <a:schemeClr val="tx1"/>
                </a:solidFill>
              </a:rPr>
              <a:t>Characteristics: Central Management,  Anchor Stores, Large Shopping Centers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8534400" cy="762000"/>
          </a:xfrm>
        </p:spPr>
        <p:txBody>
          <a:bodyPr anchor="ctr"/>
          <a:lstStyle/>
          <a:p>
            <a:r>
              <a:rPr lang="en-US" b="0" dirty="0"/>
              <a:t>Existing Conditions</a:t>
            </a:r>
          </a:p>
        </p:txBody>
      </p:sp>
      <p:sp>
        <p:nvSpPr>
          <p:cNvPr id="48131" name="Rectangle 3"/>
          <p:cNvSpPr>
            <a:spLocks noGrp="1" noChangeArrowheads="1"/>
          </p:cNvSpPr>
          <p:nvPr>
            <p:ph type="body" idx="1"/>
          </p:nvPr>
        </p:nvSpPr>
        <p:spPr>
          <a:xfrm>
            <a:off x="304800" y="990600"/>
            <a:ext cx="8229600" cy="4495800"/>
          </a:xfrm>
        </p:spPr>
        <p:txBody>
          <a:bodyPr/>
          <a:lstStyle/>
          <a:p>
            <a:r>
              <a:rPr lang="en-US" sz="2800" dirty="0"/>
              <a:t>Neighborhood</a:t>
            </a:r>
            <a:r>
              <a:rPr lang="en-US" sz="2800" dirty="0" smtClean="0"/>
              <a:t> District</a:t>
            </a:r>
            <a:endParaRPr lang="en-US" sz="2800" dirty="0"/>
          </a:p>
          <a:p>
            <a:r>
              <a:rPr lang="en-US" sz="2800" dirty="0"/>
              <a:t>Active</a:t>
            </a:r>
            <a:r>
              <a:rPr lang="en-US" sz="2800" dirty="0" smtClean="0"/>
              <a:t> Commercial District </a:t>
            </a:r>
            <a:endParaRPr lang="en-US" sz="2800" dirty="0"/>
          </a:p>
          <a:p>
            <a:r>
              <a:rPr lang="en-US" sz="2800" dirty="0"/>
              <a:t>High</a:t>
            </a:r>
            <a:r>
              <a:rPr lang="en-US" sz="2800" dirty="0" smtClean="0"/>
              <a:t> Traffic</a:t>
            </a:r>
            <a:endParaRPr lang="en-US" sz="2800" dirty="0"/>
          </a:p>
          <a:p>
            <a:r>
              <a:rPr lang="en-US" sz="2800" dirty="0"/>
              <a:t>Close to</a:t>
            </a:r>
            <a:r>
              <a:rPr lang="en-US" sz="2800" dirty="0" smtClean="0"/>
              <a:t> Various Attractions</a:t>
            </a:r>
            <a:endParaRPr lang="en-US" sz="2800" dirty="0"/>
          </a:p>
          <a:p>
            <a:r>
              <a:rPr lang="en-US" sz="2800" dirty="0"/>
              <a:t>Vacant</a:t>
            </a:r>
            <a:r>
              <a:rPr lang="en-US" sz="2800" dirty="0" smtClean="0"/>
              <a:t> Land</a:t>
            </a:r>
            <a:endParaRPr lang="en-US" sz="2800" dirty="0"/>
          </a:p>
          <a:p>
            <a:r>
              <a:rPr lang="en-US" sz="2800" dirty="0"/>
              <a:t>More</a:t>
            </a:r>
            <a:r>
              <a:rPr lang="en-US" sz="2800" dirty="0" smtClean="0"/>
              <a:t> Affordable </a:t>
            </a:r>
            <a:r>
              <a:rPr lang="en-US" sz="2800" dirty="0"/>
              <a:t>and</a:t>
            </a:r>
            <a:r>
              <a:rPr lang="en-US" sz="2800" dirty="0" smtClean="0"/>
              <a:t> Smaller Spaces</a:t>
            </a:r>
            <a:endParaRPr lang="en-US" sz="2800" dirty="0"/>
          </a:p>
          <a:p>
            <a:r>
              <a:rPr lang="en-US" sz="2800" dirty="0"/>
              <a:t>Independent and</a:t>
            </a:r>
            <a:r>
              <a:rPr lang="en-US" sz="2800" dirty="0" smtClean="0"/>
              <a:t> Eclectic Businesses</a:t>
            </a:r>
            <a:endParaRPr lang="en-US" sz="2800" dirty="0"/>
          </a:p>
          <a:p>
            <a:r>
              <a:rPr lang="en-US" sz="2800" dirty="0"/>
              <a:t>Unique</a:t>
            </a:r>
            <a:r>
              <a:rPr lang="en-US" sz="2800" dirty="0" smtClean="0"/>
              <a:t> Design Features</a:t>
            </a:r>
            <a:endParaRPr lang="en-US" sz="28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a:xfrm>
            <a:off x="0" y="0"/>
            <a:ext cx="8534400" cy="762000"/>
          </a:xfrm>
        </p:spPr>
        <p:txBody>
          <a:bodyPr anchor="ctr"/>
          <a:lstStyle/>
          <a:p>
            <a:pPr eaLnBrk="1" hangingPunct="1"/>
            <a:r>
              <a:rPr lang="en-US" dirty="0"/>
              <a:t>Qualitative Market Research</a:t>
            </a:r>
          </a:p>
        </p:txBody>
      </p:sp>
      <p:sp>
        <p:nvSpPr>
          <p:cNvPr id="49155" name="Rectangle 2"/>
          <p:cNvSpPr>
            <a:spLocks noGrp="1" noChangeArrowheads="1"/>
          </p:cNvSpPr>
          <p:nvPr>
            <p:ph type="body" idx="1"/>
          </p:nvPr>
        </p:nvSpPr>
        <p:spPr>
          <a:xfrm>
            <a:off x="304800" y="1077913"/>
            <a:ext cx="8229600" cy="5399087"/>
          </a:xfrm>
        </p:spPr>
        <p:txBody>
          <a:bodyPr/>
          <a:lstStyle/>
          <a:p>
            <a:pPr eaLnBrk="1" hangingPunct="1"/>
            <a:r>
              <a:rPr lang="en-US" sz="2800" dirty="0"/>
              <a:t>Parking is not as big an issue to shoppers as it is to </a:t>
            </a:r>
            <a:r>
              <a:rPr lang="en-US" sz="2800" dirty="0" smtClean="0"/>
              <a:t>merchants.</a:t>
            </a:r>
          </a:p>
          <a:p>
            <a:pPr eaLnBrk="1" hangingPunct="1"/>
            <a:r>
              <a:rPr lang="en-US" sz="2800" dirty="0"/>
              <a:t>Customer base is </a:t>
            </a:r>
            <a:r>
              <a:rPr lang="en-US" sz="2800" dirty="0" smtClean="0"/>
              <a:t>local. </a:t>
            </a:r>
            <a:endParaRPr lang="en-US" sz="2800" dirty="0"/>
          </a:p>
          <a:p>
            <a:pPr eaLnBrk="1" hangingPunct="1"/>
            <a:r>
              <a:rPr lang="en-US" sz="2800" dirty="0"/>
              <a:t>Perceptions differ on issues of crime and </a:t>
            </a:r>
            <a:r>
              <a:rPr lang="en-US" sz="2800" dirty="0" smtClean="0"/>
              <a:t>safety.</a:t>
            </a:r>
          </a:p>
          <a:p>
            <a:pPr eaLnBrk="1" hangingPunct="1"/>
            <a:r>
              <a:rPr lang="en-US" sz="2800" dirty="0"/>
              <a:t>Most see the aesthetic conditions of the corridor to be a detriment to </a:t>
            </a:r>
            <a:r>
              <a:rPr lang="en-US" sz="2800" dirty="0" smtClean="0"/>
              <a:t>business.</a:t>
            </a:r>
          </a:p>
          <a:p>
            <a:pPr eaLnBrk="1" hangingPunct="1"/>
            <a:r>
              <a:rPr lang="en-US" sz="2800" dirty="0"/>
              <a:t>Shopping behaviors were consistent across demographic </a:t>
            </a:r>
            <a:r>
              <a:rPr lang="en-US" sz="2800" dirty="0" smtClean="0"/>
              <a:t>groups.</a:t>
            </a:r>
          </a:p>
          <a:p>
            <a:pPr eaLnBrk="1" hangingPunct="1"/>
            <a:r>
              <a:rPr lang="en-US" sz="2800" dirty="0"/>
              <a:t>Level of engagement from merchants and property owners is </a:t>
            </a:r>
            <a:r>
              <a:rPr lang="en-US" sz="2800" dirty="0" smtClean="0"/>
              <a:t>low.</a:t>
            </a:r>
            <a:endParaRPr lang="en-US" sz="28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1376363" y="849313"/>
            <a:ext cx="6391275" cy="5856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0179" name="Rectangle 2"/>
          <p:cNvSpPr>
            <a:spLocks noGrp="1" noChangeArrowheads="1"/>
          </p:cNvSpPr>
          <p:nvPr>
            <p:ph type="title"/>
          </p:nvPr>
        </p:nvSpPr>
        <p:spPr>
          <a:xfrm>
            <a:off x="0" y="0"/>
            <a:ext cx="8534400" cy="762000"/>
          </a:xfrm>
        </p:spPr>
        <p:txBody>
          <a:bodyPr anchor="ctr"/>
          <a:lstStyle/>
          <a:p>
            <a:pPr eaLnBrk="1" hangingPunct="1"/>
            <a:r>
              <a:rPr lang="en-US" dirty="0"/>
              <a:t>Market Area</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1"/>
          <p:cNvSpPr>
            <a:spLocks noGrp="1" noChangeArrowheads="1"/>
          </p:cNvSpPr>
          <p:nvPr>
            <p:ph type="title"/>
          </p:nvPr>
        </p:nvSpPr>
        <p:spPr>
          <a:xfrm>
            <a:off x="0" y="0"/>
            <a:ext cx="8534400" cy="762000"/>
          </a:xfrm>
        </p:spPr>
        <p:txBody>
          <a:bodyPr anchor="ctr"/>
          <a:lstStyle/>
          <a:p>
            <a:pPr eaLnBrk="1" hangingPunct="1"/>
            <a:r>
              <a:rPr lang="en-US" dirty="0"/>
              <a:t>Quantitative Market </a:t>
            </a:r>
            <a:r>
              <a:rPr lang="en-US" dirty="0" smtClean="0"/>
              <a:t>Research</a:t>
            </a:r>
            <a:endParaRPr lang="en-US" dirty="0"/>
          </a:p>
        </p:txBody>
      </p:sp>
      <p:sp>
        <p:nvSpPr>
          <p:cNvPr id="52227" name="Rectangle 2"/>
          <p:cNvSpPr>
            <a:spLocks noGrp="1" noChangeArrowheads="1"/>
          </p:cNvSpPr>
          <p:nvPr>
            <p:ph type="body" idx="1"/>
          </p:nvPr>
        </p:nvSpPr>
        <p:spPr>
          <a:xfrm>
            <a:off x="304800" y="1079500"/>
            <a:ext cx="8229600" cy="3492500"/>
          </a:xfrm>
        </p:spPr>
        <p:txBody>
          <a:bodyPr/>
          <a:lstStyle/>
          <a:p>
            <a:pPr marL="304800" indent="-304800" eaLnBrk="1" hangingPunct="1">
              <a:spcBef>
                <a:spcPct val="0"/>
              </a:spcBef>
            </a:pPr>
            <a:r>
              <a:rPr lang="en-US" sz="2800" dirty="0"/>
              <a:t>Significant</a:t>
            </a:r>
            <a:r>
              <a:rPr lang="en-US" sz="2800" dirty="0" smtClean="0"/>
              <a:t> Competition Nearby</a:t>
            </a:r>
            <a:endParaRPr lang="en-US" sz="2800" dirty="0"/>
          </a:p>
          <a:p>
            <a:pPr marL="304800" indent="-304800" eaLnBrk="1" hangingPunct="1"/>
            <a:r>
              <a:rPr lang="en-US" sz="2800" dirty="0"/>
              <a:t>Mismatch</a:t>
            </a:r>
            <a:r>
              <a:rPr lang="en-US" sz="2800" dirty="0" smtClean="0"/>
              <a:t> Between What Stakeholders Want </a:t>
            </a:r>
            <a:r>
              <a:rPr lang="en-US" sz="2800" dirty="0"/>
              <a:t>and</a:t>
            </a:r>
            <a:r>
              <a:rPr lang="en-US" sz="2800" dirty="0" smtClean="0"/>
              <a:t> What </a:t>
            </a:r>
            <a:r>
              <a:rPr lang="en-US" sz="2800" dirty="0"/>
              <a:t>the</a:t>
            </a:r>
            <a:r>
              <a:rPr lang="en-US" sz="2800" dirty="0" smtClean="0"/>
              <a:t> Market Can Support</a:t>
            </a:r>
            <a:endParaRPr lang="en-US" sz="2800" dirty="0"/>
          </a:p>
          <a:p>
            <a:pPr marL="304800" indent="-304800" eaLnBrk="1" hangingPunct="1"/>
            <a:r>
              <a:rPr lang="en-US" sz="2800" dirty="0"/>
              <a:t>Potential for</a:t>
            </a:r>
            <a:r>
              <a:rPr lang="en-US" sz="2800" dirty="0" smtClean="0"/>
              <a:t> New Entrepreneurial </a:t>
            </a:r>
            <a:r>
              <a:rPr lang="en-US" sz="2800" dirty="0"/>
              <a:t>and</a:t>
            </a:r>
            <a:r>
              <a:rPr lang="en-US" sz="2800" dirty="0" smtClean="0"/>
              <a:t> Independent Businesses</a:t>
            </a:r>
            <a:endParaRPr lang="en-US" sz="2800"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 Title Slide">
  <a:themeElements>
    <a:clrScheme name="">
      <a:dk1>
        <a:srgbClr val="808080"/>
      </a:dk1>
      <a:lt1>
        <a:srgbClr val="E3DFBA"/>
      </a:lt1>
      <a:dk2>
        <a:srgbClr val="282A2F"/>
      </a:dk2>
      <a:lt2>
        <a:srgbClr val="000000"/>
      </a:lt2>
      <a:accent1>
        <a:srgbClr val="BBE0E3"/>
      </a:accent1>
      <a:accent2>
        <a:srgbClr val="333399"/>
      </a:accent2>
      <a:accent3>
        <a:srgbClr val="ACACAD"/>
      </a:accent3>
      <a:accent4>
        <a:srgbClr val="C2BE9E"/>
      </a:accent4>
      <a:accent5>
        <a:srgbClr val="DAEDEF"/>
      </a:accent5>
      <a:accent6>
        <a:srgbClr val="2D2D8A"/>
      </a:accent6>
      <a:hlink>
        <a:srgbClr val="009999"/>
      </a:hlink>
      <a:folHlink>
        <a:srgbClr val="99CC00"/>
      </a:folHlink>
    </a:clrScheme>
    <a:fontScheme name="Default - Title Slide">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E3DFBA"/>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E3DFBA"/>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Title and Content">
  <a:themeElements>
    <a:clrScheme name="">
      <a:dk1>
        <a:srgbClr val="000000"/>
      </a:dk1>
      <a:lt1>
        <a:srgbClr val="E3DFBA"/>
      </a:lt1>
      <a:dk2>
        <a:srgbClr val="282A2F"/>
      </a:dk2>
      <a:lt2>
        <a:srgbClr val="000000"/>
      </a:lt2>
      <a:accent1>
        <a:srgbClr val="E3DFBA"/>
      </a:accent1>
      <a:accent2>
        <a:srgbClr val="333399"/>
      </a:accent2>
      <a:accent3>
        <a:srgbClr val="ACACAD"/>
      </a:accent3>
      <a:accent4>
        <a:srgbClr val="C2BE9E"/>
      </a:accent4>
      <a:accent5>
        <a:srgbClr val="EFECD9"/>
      </a:accent5>
      <a:accent6>
        <a:srgbClr val="2D2D8A"/>
      </a:accent6>
      <a:hlink>
        <a:srgbClr val="009999"/>
      </a:hlink>
      <a:folHlink>
        <a:srgbClr val="99CC00"/>
      </a:folHlink>
    </a:clrScheme>
    <a:fontScheme name="Default - Title and Content">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E3DFBA"/>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E3DFBA"/>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 Title and Content">
  <a:themeElements>
    <a:clrScheme name="">
      <a:dk1>
        <a:srgbClr val="000000"/>
      </a:dk1>
      <a:lt1>
        <a:srgbClr val="E3DFBA"/>
      </a:lt1>
      <a:dk2>
        <a:srgbClr val="292B30"/>
      </a:dk2>
      <a:lt2>
        <a:srgbClr val="000000"/>
      </a:lt2>
      <a:accent1>
        <a:srgbClr val="BBE0E3"/>
      </a:accent1>
      <a:accent2>
        <a:srgbClr val="333399"/>
      </a:accent2>
      <a:accent3>
        <a:srgbClr val="ACACAD"/>
      </a:accent3>
      <a:accent4>
        <a:srgbClr val="C2BE9E"/>
      </a:accent4>
      <a:accent5>
        <a:srgbClr val="DAEDEF"/>
      </a:accent5>
      <a:accent6>
        <a:srgbClr val="2D2D8A"/>
      </a:accent6>
      <a:hlink>
        <a:srgbClr val="009999"/>
      </a:hlink>
      <a:folHlink>
        <a:srgbClr val="99CC00"/>
      </a:folHlink>
    </a:clrScheme>
    <a:fontScheme name="Default - Title and Content">
      <a:majorFont>
        <a:latin typeface="Lucida Grande"/>
        <a:ea typeface="ヒラギノ角ゴ ProN W6"/>
        <a:cs typeface="ヒラギノ角ゴ ProN W6"/>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E3DFBA"/>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E3DFBA"/>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937</TotalTime>
  <Pages>0</Pages>
  <Words>2854</Words>
  <Characters>0</Characters>
  <Application>Microsoft Office PowerPoint</Application>
  <PresentationFormat>On-screen Show (4:3)</PresentationFormat>
  <Lines>0</Lines>
  <Paragraphs>271</Paragraphs>
  <Slides>45</Slides>
  <Notes>16</Notes>
  <HiddenSlides>0</HiddenSlides>
  <MMClips>0</MMClips>
  <ScaleCrop>false</ScaleCrop>
  <HeadingPairs>
    <vt:vector size="4" baseType="variant">
      <vt:variant>
        <vt:lpstr>Design Template</vt:lpstr>
      </vt:variant>
      <vt:variant>
        <vt:i4>3</vt:i4>
      </vt:variant>
      <vt:variant>
        <vt:lpstr>Slide Titles</vt:lpstr>
      </vt:variant>
      <vt:variant>
        <vt:i4>45</vt:i4>
      </vt:variant>
    </vt:vector>
  </HeadingPairs>
  <TitlesOfParts>
    <vt:vector size="48" baseType="lpstr">
      <vt:lpstr>Default - Title Slide</vt:lpstr>
      <vt:lpstr>Default - Title and Content</vt:lpstr>
      <vt:lpstr>1_Default - Title and Content</vt:lpstr>
      <vt:lpstr>Slide 1</vt:lpstr>
      <vt:lpstr>WELCOME</vt:lpstr>
      <vt:lpstr>Previous Plans</vt:lpstr>
      <vt:lpstr>Surrounding Influences</vt:lpstr>
      <vt:lpstr>Surrounding Commercial</vt:lpstr>
      <vt:lpstr>Existing Conditions</vt:lpstr>
      <vt:lpstr>Qualitative Market Research</vt:lpstr>
      <vt:lpstr>Market Area</vt:lpstr>
      <vt:lpstr>Quantitative Market Research</vt:lpstr>
      <vt:lpstr>SWOT Analysis</vt:lpstr>
      <vt:lpstr>The Four Points</vt:lpstr>
      <vt:lpstr>ORGANIZATION</vt:lpstr>
      <vt:lpstr>Build Membership of Merchants Association</vt:lpstr>
      <vt:lpstr>Develop Strategic Plan for Merchants Association</vt:lpstr>
      <vt:lpstr>Increase Revenue Streams for the Merchants Association</vt:lpstr>
      <vt:lpstr>Recruit and Engage Volunteers</vt:lpstr>
      <vt:lpstr>BUSINESS DEVELOPMENT</vt:lpstr>
      <vt:lpstr>Support Existing Businesses</vt:lpstr>
      <vt:lpstr>Support Existing Businesses</vt:lpstr>
      <vt:lpstr>Support Existing Businesses</vt:lpstr>
      <vt:lpstr>Attract New Businesses</vt:lpstr>
      <vt:lpstr>Attract New Businesses</vt:lpstr>
      <vt:lpstr>Attract New Businesses</vt:lpstr>
      <vt:lpstr>PROMOTION</vt:lpstr>
      <vt:lpstr>Use Marketing and Promotional Strategies to Identify Westover Hills as a Shopping Destination</vt:lpstr>
      <vt:lpstr>Use Marketing and Promotional Strategies to Identify Westover Hills as a Shopping Destination</vt:lpstr>
      <vt:lpstr>Develop Retail Marketing and Promotional Strategies</vt:lpstr>
      <vt:lpstr>Organize and Promote Special Events in Westover Hills</vt:lpstr>
      <vt:lpstr>DESIGN</vt:lpstr>
      <vt:lpstr>Establish the Westover Hills Commercial District as a Distinct Place in the City of Richmond</vt:lpstr>
      <vt:lpstr>Slide 31</vt:lpstr>
      <vt:lpstr>Improve the Curb Appeal of the Commercial District</vt:lpstr>
      <vt:lpstr>Slide 33</vt:lpstr>
      <vt:lpstr>Slide 34</vt:lpstr>
      <vt:lpstr>Make the Intersection of Westover Hills and Forest Hill the Visual Focal Point of the District</vt:lpstr>
      <vt:lpstr>Slide 36</vt:lpstr>
      <vt:lpstr>Make the Commercial District Pedestrian Friendly</vt:lpstr>
      <vt:lpstr>Slide 38</vt:lpstr>
      <vt:lpstr>Slide 39</vt:lpstr>
      <vt:lpstr>Create a Bicycle-Friendly Environment </vt:lpstr>
      <vt:lpstr>Slide 41</vt:lpstr>
      <vt:lpstr>Improve Parking Accessibility</vt:lpstr>
      <vt:lpstr>Slide 43</vt:lpstr>
      <vt:lpstr>Conclusion</vt:lpstr>
      <vt:lpstr>Thank You! Discussion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dc:creator>
  <cp:lastModifiedBy>Stephen Brown</cp:lastModifiedBy>
  <cp:revision>61</cp:revision>
  <dcterms:created xsi:type="dcterms:W3CDTF">2011-12-13T01:55:45Z</dcterms:created>
  <dcterms:modified xsi:type="dcterms:W3CDTF">2011-12-13T01:57:44Z</dcterms:modified>
</cp:coreProperties>
</file>